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35"/>
  </p:notesMasterIdLst>
  <p:handoutMasterIdLst>
    <p:handoutMasterId r:id="rId36"/>
  </p:handoutMasterIdLst>
  <p:sldIdLst>
    <p:sldId id="303" r:id="rId2"/>
    <p:sldId id="668" r:id="rId3"/>
    <p:sldId id="670" r:id="rId4"/>
    <p:sldId id="636" r:id="rId5"/>
    <p:sldId id="764" r:id="rId6"/>
    <p:sldId id="789" r:id="rId7"/>
    <p:sldId id="767" r:id="rId8"/>
    <p:sldId id="794" r:id="rId9"/>
    <p:sldId id="726" r:id="rId10"/>
    <p:sldId id="731" r:id="rId11"/>
    <p:sldId id="744" r:id="rId12"/>
    <p:sldId id="790" r:id="rId13"/>
    <p:sldId id="746" r:id="rId14"/>
    <p:sldId id="775" r:id="rId15"/>
    <p:sldId id="747" r:id="rId16"/>
    <p:sldId id="748" r:id="rId17"/>
    <p:sldId id="745" r:id="rId18"/>
    <p:sldId id="778" r:id="rId19"/>
    <p:sldId id="769" r:id="rId20"/>
    <p:sldId id="779" r:id="rId21"/>
    <p:sldId id="780" r:id="rId22"/>
    <p:sldId id="787" r:id="rId23"/>
    <p:sldId id="735" r:id="rId24"/>
    <p:sldId id="733" r:id="rId25"/>
    <p:sldId id="732" r:id="rId26"/>
    <p:sldId id="738" r:id="rId27"/>
    <p:sldId id="761" r:id="rId28"/>
    <p:sldId id="762" r:id="rId29"/>
    <p:sldId id="760" r:id="rId30"/>
    <p:sldId id="788" r:id="rId31"/>
    <p:sldId id="737" r:id="rId32"/>
    <p:sldId id="793" r:id="rId33"/>
    <p:sldId id="704" r:id="rId34"/>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 xmlns:p15="http://schemas.microsoft.com/office/powerpoint/2012/main">
        <p15:guide id="1" orient="horz" pos="2160">
          <p15:clr>
            <a:srgbClr val="A4A3A4"/>
          </p15:clr>
        </p15:guide>
        <p15:guide id="2" pos="3840">
          <p15:clr>
            <a:srgbClr val="A4A3A4"/>
          </p15:clr>
        </p15:guide>
      </p15:sldGuideLst>
    </p:ext>
    <p:ext uri="{2D200454-40CA-4A62-9FC3-DE9A4176ACB9}">
      <p15:notesGuideLst xmlns=""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72AF2F"/>
    <a:srgbClr val="C1E442"/>
    <a:srgbClr val="C6D254"/>
    <a:srgbClr val="FF3300"/>
    <a:srgbClr val="000000"/>
    <a:srgbClr val="5C88D0"/>
    <a:srgbClr val="2A6EA8"/>
    <a:srgbClr val="B1D254"/>
    <a:srgbClr val="72732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26293" autoAdjust="0"/>
    <p:restoredTop sz="97940" autoAdjust="0"/>
  </p:normalViewPr>
  <p:slideViewPr>
    <p:cSldViewPr snapToGrid="0">
      <p:cViewPr>
        <p:scale>
          <a:sx n="70" d="100"/>
          <a:sy n="70" d="100"/>
        </p:scale>
        <p:origin x="-636" y="-7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6618"/>
    </p:cViewPr>
  </p:sorterViewPr>
  <p:notesViewPr>
    <p:cSldViewPr snapToGrid="0">
      <p:cViewPr varScale="1">
        <p:scale>
          <a:sx n="48" d="100"/>
          <a:sy n="48" d="100"/>
        </p:scale>
        <p:origin x="-2538" y="-90"/>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handoutMaster" Target="handoutMasters/handoutMaster1.xml"/><Relationship Id="rId61"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1/23/2019</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‹N°›</a:t>
            </a:fld>
            <a:endParaRPr lang="en-GB" altLang="en-US"/>
          </a:p>
        </p:txBody>
      </p:sp>
    </p:spTree>
    <p:extLst>
      <p:ext uri="{BB962C8B-B14F-4D97-AF65-F5344CB8AC3E}">
        <p14:creationId xmlns:p14="http://schemas.microsoft.com/office/powerpoint/2010/main" val="21316529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1/23/2019</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‹N°›</a:t>
            </a:fld>
            <a:endParaRPr lang="en-GB" altLang="en-US"/>
          </a:p>
        </p:txBody>
      </p:sp>
    </p:spTree>
    <p:extLst>
      <p:ext uri="{BB962C8B-B14F-4D97-AF65-F5344CB8AC3E}">
        <p14:creationId xmlns:p14="http://schemas.microsoft.com/office/powerpoint/2010/main" val="181783051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5452323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930231849"/>
      </p:ext>
    </p:extLst>
  </p:cSld>
  <p:clrMapOvr>
    <a:masterClrMapping/>
  </p:clrMapOvr>
  <p:transition spd="slow"/>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dirty="0"/>
              <a:t>Click to edit Master title style</a:t>
            </a:r>
            <a:endParaRPr lang="en-IE" dirty="0"/>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‹N°›</a:t>
            </a:fld>
            <a:endParaRPr lang="en-GB" dirty="0"/>
          </a:p>
        </p:txBody>
      </p:sp>
    </p:spTree>
    <p:extLst>
      <p:ext uri="{BB962C8B-B14F-4D97-AF65-F5344CB8AC3E}">
        <p14:creationId xmlns:p14="http://schemas.microsoft.com/office/powerpoint/2010/main" val="191304689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slideLayout" Target="../slideLayouts/slideLayout3.xml"/><Relationship Id="rId7"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1113" y="6364288"/>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1113" y="6502232"/>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dirty="0">
                <a:solidFill>
                  <a:schemeClr val="bg1"/>
                </a:solidFill>
              </a:rPr>
              <a:t> </a:t>
            </a:r>
            <a:r>
              <a:rPr lang="en-GB" sz="1100" b="1" spc="300" dirty="0" smtClean="0">
                <a:ea typeface="+mn-ea"/>
                <a:cs typeface="Arial" panose="020B0604020202020204" pitchFamily="34" charset="0"/>
              </a:rPr>
              <a:t>S5-191013, SA5#123, Montreal (Canada), 21 </a:t>
            </a:r>
            <a:r>
              <a:rPr lang="en-GB" sz="1100" b="1" spc="300" dirty="0">
                <a:ea typeface="+mn-ea"/>
                <a:cs typeface="Arial" panose="020B0604020202020204" pitchFamily="34" charset="0"/>
              </a:rPr>
              <a:t>- </a:t>
            </a:r>
            <a:r>
              <a:rPr lang="en-GB" sz="1100" b="1" spc="300" dirty="0" smtClean="0">
                <a:ea typeface="+mn-ea"/>
                <a:cs typeface="Arial" panose="020B0604020202020204" pitchFamily="34" charset="0"/>
              </a:rPr>
              <a:t>25 January 2019</a:t>
            </a:r>
            <a:endParaRPr lang="en-GB" sz="1100" b="1" spc="300" dirty="0">
              <a:ea typeface="+mn-ea"/>
              <a:cs typeface="Arial" panose="020B0604020202020204" pitchFamily="34" charset="0"/>
            </a:endParaRPr>
          </a:p>
          <a:p>
            <a:pPr>
              <a:defRPr/>
            </a:pP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a:solidFill>
                  <a:schemeClr val="bg1"/>
                </a:solidFill>
              </a:rPr>
              <a:t>© 3GPP 2012</a:t>
            </a:r>
            <a:endParaRPr lang="en-GB" altLang="en-US" sz="1333"/>
          </a:p>
        </p:txBody>
      </p:sp>
      <p:pic>
        <p:nvPicPr>
          <p:cNvPr id="1031"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a:t>
            </a:r>
            <a:r>
              <a:rPr lang="en-GB" altLang="en-US" sz="1067" dirty="0" smtClean="0"/>
              <a:t>2019</a:t>
            </a:r>
            <a:endParaRPr lang="en-GB" altLang="en-US" sz="1067" dirty="0"/>
          </a:p>
        </p:txBody>
      </p:sp>
      <p:sp>
        <p:nvSpPr>
          <p:cNvPr id="12" name="Oval 11"/>
          <p:cNvSpPr/>
          <p:nvPr userDrawn="1"/>
        </p:nvSpPr>
        <p:spPr bwMode="auto">
          <a:xfrm>
            <a:off x="11079163" y="6364288"/>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‹N°›</a:t>
            </a:fld>
            <a:endParaRPr lang="en-GB" altLang="en-US" sz="1333" b="1"/>
          </a:p>
          <a:p>
            <a:pPr>
              <a:defRPr/>
            </a:pPr>
            <a:endParaRPr lang="en-GB" altLang="en-US" sz="1333"/>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6"/>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7"/>
        </a:buBlip>
        <a:defRPr sz="3200">
          <a:solidFill>
            <a:schemeClr val="tx1"/>
          </a:solidFill>
          <a:latin typeface="+mn-lt"/>
        </a:defRPr>
      </a:lvl2pPr>
      <a:lvl3pPr marL="1522413" indent="-303213" algn="l" rtl="0" eaLnBrk="0" fontAlgn="base" hangingPunct="0">
        <a:spcBef>
          <a:spcPct val="20000"/>
        </a:spcBef>
        <a:spcAft>
          <a:spcPct val="0"/>
        </a:spcAft>
        <a:buBlip>
          <a:blip r:embed="rId8"/>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967678" y="2820444"/>
            <a:ext cx="8621712" cy="1468438"/>
          </a:xfrm>
        </p:spPr>
        <p:txBody>
          <a:bodyPr>
            <a:noAutofit/>
          </a:bodyPr>
          <a:lstStyle/>
          <a:p>
            <a:pPr>
              <a:defRPr/>
            </a:pPr>
            <a:r>
              <a:rPr lang="en-GB" sz="4800" b="1" i="1" dirty="0">
                <a:effectLst>
                  <a:outerShdw blurRad="38100" dist="38100" dir="2700000" algn="tl">
                    <a:srgbClr val="C0C0C0"/>
                  </a:outerShdw>
                </a:effectLst>
              </a:rPr>
              <a:t>  </a:t>
            </a:r>
            <a:r>
              <a:rPr lang="en-GB" sz="4800" dirty="0"/>
              <a:t/>
            </a:r>
            <a:br>
              <a:rPr lang="en-GB" sz="4800" dirty="0"/>
            </a:br>
            <a:r>
              <a:rPr lang="en-GB" sz="4800" dirty="0"/>
              <a:t> </a:t>
            </a:r>
            <a:r>
              <a:rPr lang="en-GB" altLang="zh-CN" sz="4800" b="1" dirty="0"/>
              <a:t>SA5 </a:t>
            </a:r>
            <a:r>
              <a:rPr lang="en-GB" altLang="zh-CN" sz="4800" b="1" dirty="0" smtClean="0"/>
              <a:t>OAM&amp;P SWG Exec Report</a:t>
            </a:r>
            <a:r>
              <a:rPr lang="en-GB" sz="4800" b="1" i="1" dirty="0"/>
              <a:t/>
            </a:r>
            <a:br>
              <a:rPr lang="en-GB" sz="4800" b="1" i="1" dirty="0"/>
            </a:br>
            <a:r>
              <a:rPr lang="fr-FR" sz="2400" dirty="0" smtClean="0">
                <a:latin typeface="Arial" pitchFamily="34" charset="0"/>
              </a:rPr>
              <a:t>SA5#123, 21 – 25 </a:t>
            </a:r>
            <a:r>
              <a:rPr lang="fr-FR" sz="2400" dirty="0" err="1" smtClean="0">
                <a:latin typeface="Arial" pitchFamily="34" charset="0"/>
              </a:rPr>
              <a:t>January</a:t>
            </a:r>
            <a:r>
              <a:rPr lang="fr-FR" sz="2400" dirty="0" smtClean="0">
                <a:latin typeface="Arial" pitchFamily="34" charset="0"/>
              </a:rPr>
              <a:t> 2019</a:t>
            </a:r>
            <a:br>
              <a:rPr lang="fr-FR" sz="2400" dirty="0" smtClean="0">
                <a:latin typeface="Arial" pitchFamily="34" charset="0"/>
              </a:rPr>
            </a:br>
            <a:r>
              <a:rPr lang="fr-FR" sz="2400" dirty="0" err="1" smtClean="0">
                <a:latin typeface="Arial" pitchFamily="34" charset="0"/>
              </a:rPr>
              <a:t>Montreal</a:t>
            </a:r>
            <a:r>
              <a:rPr lang="fr-FR" sz="2400" dirty="0" smtClean="0">
                <a:latin typeface="Arial" pitchFamily="34" charset="0"/>
              </a:rPr>
              <a:t> (Canada)</a:t>
            </a:r>
            <a:r>
              <a:rPr lang="en-US" sz="4800" dirty="0">
                <a:effectLst>
                  <a:outerShdw blurRad="38100" dist="38100" dir="2700000" algn="tl">
                    <a:srgbClr val="C0C0C0"/>
                  </a:outerShdw>
                </a:effectLst>
              </a:rPr>
              <a:t/>
            </a:r>
            <a:br>
              <a:rPr lang="en-US" sz="4800" dirty="0">
                <a:effectLst>
                  <a:outerShdw blurRad="38100" dist="38100" dir="2700000" algn="tl">
                    <a:srgbClr val="C0C0C0"/>
                  </a:outerShdw>
                </a:effectLst>
              </a:rPr>
            </a:b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054990" y="4523069"/>
            <a:ext cx="8534400" cy="1752600"/>
          </a:xfrm>
        </p:spPr>
        <p:txBody>
          <a:bodyPr/>
          <a:lstStyle/>
          <a:p>
            <a:pPr>
              <a:lnSpc>
                <a:spcPct val="80000"/>
              </a:lnSpc>
            </a:pPr>
            <a:r>
              <a:rPr lang="en-US" altLang="en-US" sz="2667" dirty="0"/>
              <a:t/>
            </a:r>
            <a:br>
              <a:rPr lang="en-US" altLang="en-US" sz="2667" dirty="0"/>
            </a:br>
            <a:r>
              <a:rPr lang="en-GB" sz="2400" dirty="0" smtClean="0">
                <a:latin typeface="Arial" charset="0"/>
              </a:rPr>
              <a:t>Jean-Michel CORNILY, </a:t>
            </a:r>
            <a:r>
              <a:rPr lang="en-GB" sz="2400" dirty="0">
                <a:latin typeface="Arial" charset="0"/>
              </a:rPr>
              <a:t>SA5 </a:t>
            </a:r>
            <a:r>
              <a:rPr lang="en-GB" sz="2400" dirty="0" smtClean="0">
                <a:latin typeface="Arial" charset="0"/>
              </a:rPr>
              <a:t>Vice-Chair</a:t>
            </a:r>
            <a:r>
              <a:rPr lang="en-GB" sz="2400" dirty="0">
                <a:latin typeface="Arial" charset="0"/>
              </a:rPr>
              <a:t>, </a:t>
            </a:r>
            <a:r>
              <a:rPr lang="en-GB" sz="2400" dirty="0" smtClean="0">
                <a:latin typeface="Arial" charset="0"/>
              </a:rPr>
              <a:t>ORANGE</a:t>
            </a:r>
          </a:p>
          <a:p>
            <a:pPr>
              <a:lnSpc>
                <a:spcPct val="80000"/>
              </a:lnSpc>
            </a:pPr>
            <a:r>
              <a:rPr lang="en-GB" sz="2400" dirty="0" smtClean="0">
                <a:latin typeface="Arial" charset="0"/>
              </a:rPr>
              <a:t>Christian TOCHE, SA5 Vice-Chair, HUAWEI</a:t>
            </a:r>
          </a:p>
        </p:txBody>
      </p:sp>
    </p:spTree>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Rel-16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(1/10)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288476160"/>
              </p:ext>
            </p:extLst>
          </p:nvPr>
        </p:nvGraphicFramePr>
        <p:xfrm>
          <a:off x="286603" y="1360424"/>
          <a:ext cx="11586948" cy="4761671"/>
        </p:xfrm>
        <a:graphic>
          <a:graphicData uri="http://schemas.openxmlformats.org/drawingml/2006/table">
            <a:tbl>
              <a:tblPr/>
              <a:tblGrid>
                <a:gridCol w="1811763">
                  <a:extLst>
                    <a:ext uri="{9D8B030D-6E8A-4147-A177-3AD203B41FA5}">
                      <a16:colId xmlns="" xmlns:a16="http://schemas.microsoft.com/office/drawing/2014/main" val="20000"/>
                    </a:ext>
                  </a:extLst>
                </a:gridCol>
                <a:gridCol w="3965663">
                  <a:extLst>
                    <a:ext uri="{9D8B030D-6E8A-4147-A177-3AD203B41FA5}">
                      <a16:colId xmlns="" xmlns:a16="http://schemas.microsoft.com/office/drawing/2014/main" val="20001"/>
                    </a:ext>
                  </a:extLst>
                </a:gridCol>
                <a:gridCol w="2965340"/>
                <a:gridCol w="2844182">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Management of </a:t>
                      </a:r>
                      <a:r>
                        <a:rPr lang="en-US" sz="1600" b="1" i="0" kern="1200" dirty="0" err="1" smtClean="0">
                          <a:solidFill>
                            <a:schemeClr val="tx1"/>
                          </a:solidFill>
                          <a:effectLst/>
                          <a:latin typeface="+mn-lt"/>
                          <a:ea typeface="+mn-ea"/>
                          <a:cs typeface="+mn-cs"/>
                        </a:rPr>
                        <a:t>QoE</a:t>
                      </a:r>
                      <a:r>
                        <a:rPr lang="en-US" sz="1600" b="1" i="0" kern="1200" dirty="0" smtClean="0">
                          <a:solidFill>
                            <a:schemeClr val="tx1"/>
                          </a:solidFill>
                          <a:effectLst/>
                          <a:latin typeface="+mn-lt"/>
                          <a:ea typeface="+mn-ea"/>
                          <a:cs typeface="+mn-cs"/>
                        </a:rPr>
                        <a:t> measurement collection</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QOED</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760058</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Ericsson</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40% -&gt; 50%</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SA#85 – Sep. 2019</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28.404, 28.405, 28.406, 28.307, 28.308, 28.309</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QoE</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measurement collection IRP Requirements scope specifies that it is DASH and MTSI measurements are collected.</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In the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QoE</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measurement collection IRP Requirements, the note that the use cases may apply to other 3GPP system than UMTS and LTE is changed to only apply to UMTS and LTE as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QoE</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measurement collection is not supported in 5G (yet).</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use case for the situations that the collected information is sufficient or is far too low has been discussed (probably approved during SA5#123 closing plenary).</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not used clauses for specification requirements and use case in 28.404, as the management specification requirements and use cases are documented in 28.307.</a:t>
                      </a:r>
                    </a:p>
                    <a:p>
                      <a:pPr marL="0" lvl="0" indent="0">
                        <a:buFont typeface="Arial" panose="020B0604020202020204" pitchFamily="34" charset="0"/>
                        <a:buNone/>
                      </a:pPr>
                      <a:r>
                        <a:rPr kumimoji="0" lang="en-US"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It was agreed that 28.404 is to be sent to SA for information.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 for approval by SA5</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3081663874"/>
      </p:ext>
    </p:extLst>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Rel-16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(2/10)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798670317"/>
              </p:ext>
            </p:extLst>
          </p:nvPr>
        </p:nvGraphicFramePr>
        <p:xfrm>
          <a:off x="286603" y="1346776"/>
          <a:ext cx="11586948" cy="4600737"/>
        </p:xfrm>
        <a:graphic>
          <a:graphicData uri="http://schemas.openxmlformats.org/drawingml/2006/table">
            <a:tbl>
              <a:tblPr/>
              <a:tblGrid>
                <a:gridCol w="1811763">
                  <a:extLst>
                    <a:ext uri="{9D8B030D-6E8A-4147-A177-3AD203B41FA5}">
                      <a16:colId xmlns="" xmlns:a16="http://schemas.microsoft.com/office/drawing/2014/main" val="20000"/>
                    </a:ext>
                  </a:extLst>
                </a:gridCol>
                <a:gridCol w="3965663">
                  <a:extLst>
                    <a:ext uri="{9D8B030D-6E8A-4147-A177-3AD203B41FA5}">
                      <a16:colId xmlns="" xmlns:a16="http://schemas.microsoft.com/office/drawing/2014/main" val="20001"/>
                    </a:ext>
                  </a:extLst>
                </a:gridCol>
                <a:gridCol w="2965340"/>
                <a:gridCol w="2844182">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Energy efficiency of 5G</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EE_5G</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810023</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Orange</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20% -&gt; </a:t>
                      </a: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40%</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SA#86 – Dec. 2019</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28.310</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Two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for TS 28.310 were discussed; one was approved, one to be revised;</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One CR for TS 28.552 was discussed, proposing to add PEE measurement definitions – to be revised;</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One discussion paper on data volume measurements in NG-RAN for EE purposes was discussed and endorsed;</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One CR for adding PDCP data volume measurements for EE, in TS 28.552, was discussed – to be revised.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 for approval by SA5</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CR </a:t>
                      </a:r>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see next slide.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3774179471"/>
      </p:ext>
    </p:extLst>
  </p:cSld>
  <p:clrMapOvr>
    <a:masterClrMapping/>
  </p:clrMapOvr>
  <p:transition spd="slow"/>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260349"/>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Energy efficiency of 5G</a:t>
            </a:r>
          </a:p>
          <a:p>
            <a:pPr algn="ctr">
              <a:defRPr/>
            </a:pPr>
            <a:r>
              <a:rPr lang="en-US" altLang="zh-CN" sz="2800" kern="0" dirty="0" smtClean="0">
                <a:solidFill>
                  <a:srgbClr val="FF0000"/>
                </a:solidFill>
                <a:latin typeface="Calibri"/>
                <a:cs typeface="+mj-cs"/>
              </a:rPr>
              <a:t>CRs for approval by SA5 closing plenary</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776389147"/>
              </p:ext>
            </p:extLst>
          </p:nvPr>
        </p:nvGraphicFramePr>
        <p:xfrm>
          <a:off x="450373" y="2167874"/>
          <a:ext cx="10972802" cy="1024227"/>
        </p:xfrm>
        <a:graphic>
          <a:graphicData uri="http://schemas.openxmlformats.org/drawingml/2006/table">
            <a:tbl>
              <a:tblPr/>
              <a:tblGrid>
                <a:gridCol w="1310188">
                  <a:extLst>
                    <a:ext uri="{9D8B030D-6E8A-4147-A177-3AD203B41FA5}">
                      <a16:colId xmlns="" xmlns:a16="http://schemas.microsoft.com/office/drawing/2014/main" val="20000"/>
                    </a:ext>
                  </a:extLst>
                </a:gridCol>
                <a:gridCol w="7870859">
                  <a:extLst>
                    <a:ext uri="{9D8B030D-6E8A-4147-A177-3AD203B41FA5}">
                      <a16:colId xmlns="" xmlns:a16="http://schemas.microsoft.com/office/drawing/2014/main" val="20001"/>
                    </a:ext>
                  </a:extLst>
                </a:gridCol>
                <a:gridCol w="1791755"/>
              </a:tblGrid>
              <a:tr h="729169">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295058">
                <a:tc>
                  <a:txBody>
                    <a:bodyPr/>
                    <a:lstStyle/>
                    <a:p>
                      <a:pPr marL="82550" indent="0" algn="l" fontAlgn="t"/>
                      <a:r>
                        <a:rPr lang="fr-FR" sz="1400" b="0" i="0" u="none" strike="noStrike" kern="1200" dirty="0" smtClean="0">
                          <a:solidFill>
                            <a:srgbClr val="000000"/>
                          </a:solidFill>
                          <a:effectLst/>
                          <a:latin typeface="+mn-lt"/>
                          <a:ea typeface="+mn-ea"/>
                          <a:cs typeface="+mn-cs"/>
                        </a:rPr>
                        <a:t>S5-191366</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en-US" sz="1400" b="0" i="0" u="none" strike="noStrike" dirty="0">
                          <a:solidFill>
                            <a:srgbClr val="000000"/>
                          </a:solidFill>
                          <a:effectLst/>
                          <a:latin typeface="+mn-lt"/>
                        </a:rPr>
                        <a:t>CR Rel-16 28.552 Add PDCP data volume measurements for EE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fr-FR" sz="1400" b="0" i="0" u="none" strike="noStrike" dirty="0" smtClean="0">
                          <a:solidFill>
                            <a:srgbClr val="000000"/>
                          </a:solidFill>
                          <a:effectLst/>
                          <a:latin typeface="+mn-lt"/>
                        </a:rPr>
                        <a:t>Ericsson, Orange</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bl>
          </a:graphicData>
        </a:graphic>
      </p:graphicFrame>
    </p:spTree>
    <p:extLst>
      <p:ext uri="{BB962C8B-B14F-4D97-AF65-F5344CB8AC3E}">
        <p14:creationId xmlns:p14="http://schemas.microsoft.com/office/powerpoint/2010/main" val="800070084"/>
      </p:ext>
    </p:extLst>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Rel-16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(3/10)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878573587"/>
              </p:ext>
            </p:extLst>
          </p:nvPr>
        </p:nvGraphicFramePr>
        <p:xfrm>
          <a:off x="286603" y="1360424"/>
          <a:ext cx="11586948" cy="4600737"/>
        </p:xfrm>
        <a:graphic>
          <a:graphicData uri="http://schemas.openxmlformats.org/drawingml/2006/table">
            <a:tbl>
              <a:tblPr/>
              <a:tblGrid>
                <a:gridCol w="1811763">
                  <a:extLst>
                    <a:ext uri="{9D8B030D-6E8A-4147-A177-3AD203B41FA5}">
                      <a16:colId xmlns="" xmlns:a16="http://schemas.microsoft.com/office/drawing/2014/main" val="20000"/>
                    </a:ext>
                  </a:extLst>
                </a:gridCol>
                <a:gridCol w="3965663">
                  <a:extLst>
                    <a:ext uri="{9D8B030D-6E8A-4147-A177-3AD203B41FA5}">
                      <a16:colId xmlns="" xmlns:a16="http://schemas.microsoft.com/office/drawing/2014/main" val="20001"/>
                    </a:ext>
                  </a:extLst>
                </a:gridCol>
                <a:gridCol w="2965340"/>
                <a:gridCol w="2844182">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OAM aspects of LTE and WLAN integration</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OAM_LTE_WLAN</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810024</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Intel</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50% -&gt; 80?% </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SA#84 – June 2019</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discussed the following topics and the revisions are to be reviewed in OAM plenary</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t>
                      </a:r>
                    </a:p>
                    <a:p>
                      <a:pPr marL="0" lvl="0" indent="0">
                        <a:buFont typeface="Arial" panose="020B0604020202020204" pitchFamily="34" charset="0"/>
                        <a:buNone/>
                      </a:pP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enhancement of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ENBFunction</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for LWIP;</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measurements related to user data transmission via WLAN for LWIP;</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measurements related to RRC procedures for LWIP.</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 for approval by SA5</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CRs – see next slide.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3774179471"/>
      </p:ext>
    </p:extLst>
  </p:cSld>
  <p:clrMapOvr>
    <a:masterClrMapping/>
  </p:clrMapOvr>
  <p:transition spd="slow"/>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260349"/>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OAM aspects of LTE and WLAN integration</a:t>
            </a:r>
          </a:p>
          <a:p>
            <a:pPr algn="ctr">
              <a:defRPr/>
            </a:pPr>
            <a:r>
              <a:rPr lang="en-US" altLang="zh-CN" sz="2800" kern="0" dirty="0" smtClean="0">
                <a:solidFill>
                  <a:srgbClr val="FF0000"/>
                </a:solidFill>
                <a:latin typeface="Calibri"/>
                <a:cs typeface="+mj-cs"/>
              </a:rPr>
              <a:t>CRs for approval by SA5 closing plenary</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915228895"/>
              </p:ext>
            </p:extLst>
          </p:nvPr>
        </p:nvGraphicFramePr>
        <p:xfrm>
          <a:off x="450373" y="2167874"/>
          <a:ext cx="10972802" cy="1909401"/>
        </p:xfrm>
        <a:graphic>
          <a:graphicData uri="http://schemas.openxmlformats.org/drawingml/2006/table">
            <a:tbl>
              <a:tblPr/>
              <a:tblGrid>
                <a:gridCol w="1310188">
                  <a:extLst>
                    <a:ext uri="{9D8B030D-6E8A-4147-A177-3AD203B41FA5}">
                      <a16:colId xmlns="" xmlns:a16="http://schemas.microsoft.com/office/drawing/2014/main" val="20000"/>
                    </a:ext>
                  </a:extLst>
                </a:gridCol>
                <a:gridCol w="7870859">
                  <a:extLst>
                    <a:ext uri="{9D8B030D-6E8A-4147-A177-3AD203B41FA5}">
                      <a16:colId xmlns="" xmlns:a16="http://schemas.microsoft.com/office/drawing/2014/main" val="20001"/>
                    </a:ext>
                  </a:extLst>
                </a:gridCol>
                <a:gridCol w="1791755"/>
              </a:tblGrid>
              <a:tr h="729169">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295058">
                <a:tc>
                  <a:txBody>
                    <a:bodyPr/>
                    <a:lstStyle/>
                    <a:p>
                      <a:pPr marL="82550" indent="0" algn="l" fontAlgn="t"/>
                      <a:r>
                        <a:rPr lang="fr-FR" sz="1400" b="0" i="0" u="none" strike="noStrike" kern="1200" dirty="0" smtClean="0">
                          <a:solidFill>
                            <a:srgbClr val="000000"/>
                          </a:solidFill>
                          <a:effectLst/>
                          <a:latin typeface="+mn-lt"/>
                          <a:ea typeface="+mn-ea"/>
                          <a:cs typeface="+mn-cs"/>
                        </a:rPr>
                        <a:t>S5-191367</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en-US" sz="1400" b="0" i="0" u="none" strike="noStrike" dirty="0">
                          <a:solidFill>
                            <a:srgbClr val="000000"/>
                          </a:solidFill>
                          <a:effectLst/>
                          <a:latin typeface="+mn-lt"/>
                        </a:rPr>
                        <a:t>CR Rel-16 28.658 Enhance </a:t>
                      </a:r>
                      <a:r>
                        <a:rPr lang="en-US" sz="1400" b="0" i="0" u="none" strike="noStrike" dirty="0" err="1">
                          <a:solidFill>
                            <a:srgbClr val="000000"/>
                          </a:solidFill>
                          <a:effectLst/>
                          <a:latin typeface="+mn-lt"/>
                        </a:rPr>
                        <a:t>ENBFunction</a:t>
                      </a:r>
                      <a:r>
                        <a:rPr lang="en-US" sz="1400" b="0" i="0" u="none" strike="noStrike" dirty="0">
                          <a:solidFill>
                            <a:srgbClr val="000000"/>
                          </a:solidFill>
                          <a:effectLst/>
                          <a:latin typeface="+mn-lt"/>
                        </a:rPr>
                        <a:t> for LWIP management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fr-FR" sz="1400" b="0" i="0" u="none" strike="noStrike">
                          <a:solidFill>
                            <a:srgbClr val="000000"/>
                          </a:solidFill>
                          <a:effectLst/>
                          <a:latin typeface="+mn-lt"/>
                        </a:rPr>
                        <a:t>Intel</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295058">
                <a:tc>
                  <a:txBody>
                    <a:bodyPr/>
                    <a:lstStyle/>
                    <a:p>
                      <a:pPr marL="82550" indent="0" algn="l" fontAlgn="t"/>
                      <a:r>
                        <a:rPr lang="fr-FR" sz="1400" b="0" i="0" u="none" strike="noStrike" kern="1200" dirty="0" smtClean="0">
                          <a:solidFill>
                            <a:srgbClr val="000000"/>
                          </a:solidFill>
                          <a:effectLst/>
                          <a:latin typeface="+mn-lt"/>
                          <a:ea typeface="+mn-ea"/>
                          <a:cs typeface="+mn-cs"/>
                        </a:rPr>
                        <a:t>S5-191368</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en-US" sz="1400" b="0" i="0" u="none" strike="noStrike">
                          <a:solidFill>
                            <a:srgbClr val="000000"/>
                          </a:solidFill>
                          <a:effectLst/>
                          <a:latin typeface="+mn-lt"/>
                        </a:rPr>
                        <a:t>CR Rel-16 28.659 Enhance ENBFunction for LWIP management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fr-FR" sz="1400" b="0" i="0" u="none" strike="noStrike" dirty="0">
                          <a:solidFill>
                            <a:srgbClr val="000000"/>
                          </a:solidFill>
                          <a:effectLst/>
                          <a:latin typeface="+mn-lt"/>
                        </a:rPr>
                        <a:t>Intel</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295058">
                <a:tc>
                  <a:txBody>
                    <a:bodyPr/>
                    <a:lstStyle/>
                    <a:p>
                      <a:pPr marL="82550" indent="0" algn="l" fontAlgn="t"/>
                      <a:r>
                        <a:rPr lang="fr-FR" sz="1400" b="0" i="0" u="none" strike="noStrike" kern="1200" dirty="0" smtClean="0">
                          <a:solidFill>
                            <a:srgbClr val="000000"/>
                          </a:solidFill>
                          <a:effectLst/>
                          <a:latin typeface="+mn-lt"/>
                          <a:ea typeface="+mn-ea"/>
                          <a:cs typeface="+mn-cs"/>
                        </a:rPr>
                        <a:t>S5-191369</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en-US" sz="1400" b="0" i="0" u="none" strike="noStrike">
                          <a:solidFill>
                            <a:srgbClr val="000000"/>
                          </a:solidFill>
                          <a:effectLst/>
                          <a:latin typeface="+mn-lt"/>
                        </a:rPr>
                        <a:t>CR Rel-16 32.425 Add measurements related to user data transmission via WLAN for LWIP</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fr-FR" sz="1400" b="0" i="0" u="none" strike="noStrike" dirty="0">
                          <a:solidFill>
                            <a:srgbClr val="000000"/>
                          </a:solidFill>
                          <a:effectLst/>
                          <a:latin typeface="+mn-lt"/>
                        </a:rPr>
                        <a:t>Intel</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295058">
                <a:tc>
                  <a:txBody>
                    <a:bodyPr/>
                    <a:lstStyle/>
                    <a:p>
                      <a:pPr marL="82550" indent="0" algn="l" fontAlgn="t"/>
                      <a:r>
                        <a:rPr lang="fr-FR" sz="1400" b="0" i="0" u="none" strike="noStrike" kern="1200" dirty="0" smtClean="0">
                          <a:solidFill>
                            <a:srgbClr val="000000"/>
                          </a:solidFill>
                          <a:effectLst/>
                          <a:latin typeface="+mn-lt"/>
                          <a:ea typeface="+mn-ea"/>
                          <a:cs typeface="+mn-cs"/>
                        </a:rPr>
                        <a:t>S5-191370</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en-US" sz="1400" b="0" i="0" u="none" strike="noStrike" dirty="0">
                          <a:solidFill>
                            <a:srgbClr val="000000"/>
                          </a:solidFill>
                          <a:effectLst/>
                          <a:latin typeface="+mn-lt"/>
                        </a:rPr>
                        <a:t>CR Rel-16 32.425 Add measurements related to RRC procedures for LWIP</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fr-FR" sz="1400" b="0" i="0" u="none" strike="noStrike" dirty="0">
                          <a:solidFill>
                            <a:srgbClr val="000000"/>
                          </a:solidFill>
                          <a:effectLst/>
                          <a:latin typeface="+mn-lt"/>
                        </a:rPr>
                        <a:t>Intel</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bl>
          </a:graphicData>
        </a:graphic>
      </p:graphicFrame>
    </p:spTree>
    <p:extLst>
      <p:ext uri="{BB962C8B-B14F-4D97-AF65-F5344CB8AC3E}">
        <p14:creationId xmlns:p14="http://schemas.microsoft.com/office/powerpoint/2010/main" val="213374992"/>
      </p:ext>
    </p:extLst>
  </p:cSld>
  <p:clrMapOvr>
    <a:masterClrMapping/>
  </p:clrMapOvr>
  <p:transition spd="slow"/>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Rel-16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(4/10)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897853833"/>
              </p:ext>
            </p:extLst>
          </p:nvPr>
        </p:nvGraphicFramePr>
        <p:xfrm>
          <a:off x="286603" y="1360424"/>
          <a:ext cx="11586948" cy="4600737"/>
        </p:xfrm>
        <a:graphic>
          <a:graphicData uri="http://schemas.openxmlformats.org/drawingml/2006/table">
            <a:tbl>
              <a:tblPr/>
              <a:tblGrid>
                <a:gridCol w="1811763">
                  <a:extLst>
                    <a:ext uri="{9D8B030D-6E8A-4147-A177-3AD203B41FA5}">
                      <a16:colId xmlns="" xmlns:a16="http://schemas.microsoft.com/office/drawing/2014/main" val="20000"/>
                    </a:ext>
                  </a:extLst>
                </a:gridCol>
                <a:gridCol w="3965663">
                  <a:extLst>
                    <a:ext uri="{9D8B030D-6E8A-4147-A177-3AD203B41FA5}">
                      <a16:colId xmlns="" xmlns:a16="http://schemas.microsoft.com/office/drawing/2014/main" val="20001"/>
                    </a:ext>
                  </a:extLst>
                </a:gridCol>
                <a:gridCol w="2965340"/>
                <a:gridCol w="2844182">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Network policy management for mobile networks based on NFV scenarios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NETPOL</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810025</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China Mobile</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10% -&gt; 10%</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SA#85 – Sept. 2019</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28.311</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 session at this 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 for approval by SA5</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3774179471"/>
      </p:ext>
    </p:extLst>
  </p:cSld>
  <p:clrMapOvr>
    <a:masterClrMapping/>
  </p:clrMapOvr>
  <p:transition spd="slow"/>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Rel-16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(5/10)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094635858"/>
              </p:ext>
            </p:extLst>
          </p:nvPr>
        </p:nvGraphicFramePr>
        <p:xfrm>
          <a:off x="286603" y="1374072"/>
          <a:ext cx="11586948" cy="4600737"/>
        </p:xfrm>
        <a:graphic>
          <a:graphicData uri="http://schemas.openxmlformats.org/drawingml/2006/table">
            <a:tbl>
              <a:tblPr/>
              <a:tblGrid>
                <a:gridCol w="1811763">
                  <a:extLst>
                    <a:ext uri="{9D8B030D-6E8A-4147-A177-3AD203B41FA5}">
                      <a16:colId xmlns="" xmlns:a16="http://schemas.microsoft.com/office/drawing/2014/main" val="20000"/>
                    </a:ext>
                  </a:extLst>
                </a:gridCol>
                <a:gridCol w="3965663">
                  <a:extLst>
                    <a:ext uri="{9D8B030D-6E8A-4147-A177-3AD203B41FA5}">
                      <a16:colId xmlns="" xmlns:a16="http://schemas.microsoft.com/office/drawing/2014/main" val="20001"/>
                    </a:ext>
                  </a:extLst>
                </a:gridCol>
                <a:gridCol w="2965340"/>
                <a:gridCol w="2844182">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Methodology for 5G management specifications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METHOGY</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810026</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Ericsson</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60% -&gt; </a:t>
                      </a:r>
                      <a:r>
                        <a:rPr kumimoji="0" lang="en-US"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80%</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SA#83 – March 2019</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TS 32.160</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As input to the meeting there were 6 contributions covering introduction of stage 2 datatype definition template,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edithelp</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comments, and discussion on style guide for Yang, JSON and XML.</a:t>
                      </a:r>
                    </a:p>
                    <a:p>
                      <a:pPr marL="0" lvl="0" indent="0">
                        <a:buFont typeface="Arial" panose="020B0604020202020204" pitchFamily="34" charset="0"/>
                        <a:buNone/>
                      </a:pP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0" lvl="0" indent="0">
                        <a:buFont typeface="Arial" panose="020B0604020202020204" pitchFamily="34" charset="0"/>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An action point was created regarding the question if different consumers can have access to same attribute but with different access rights.</a:t>
                      </a: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 for approval by SA5</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3774179471"/>
      </p:ext>
    </p:extLst>
  </p:cSld>
  <p:clrMapOvr>
    <a:masterClrMapping/>
  </p:clrMapOvr>
  <p:transition spd="slow"/>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Rel-16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(6/10)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982540062"/>
              </p:ext>
            </p:extLst>
          </p:nvPr>
        </p:nvGraphicFramePr>
        <p:xfrm>
          <a:off x="286603" y="1360424"/>
          <a:ext cx="11586948" cy="4600737"/>
        </p:xfrm>
        <a:graphic>
          <a:graphicData uri="http://schemas.openxmlformats.org/drawingml/2006/table">
            <a:tbl>
              <a:tblPr/>
              <a:tblGrid>
                <a:gridCol w="1811763">
                  <a:extLst>
                    <a:ext uri="{9D8B030D-6E8A-4147-A177-3AD203B41FA5}">
                      <a16:colId xmlns="" xmlns:a16="http://schemas.microsoft.com/office/drawing/2014/main" val="20000"/>
                    </a:ext>
                  </a:extLst>
                </a:gridCol>
                <a:gridCol w="3965663">
                  <a:extLst>
                    <a:ext uri="{9D8B030D-6E8A-4147-A177-3AD203B41FA5}">
                      <a16:colId xmlns="" xmlns:a16="http://schemas.microsoft.com/office/drawing/2014/main" val="20001"/>
                    </a:ext>
                  </a:extLst>
                </a:gridCol>
                <a:gridCol w="2965340"/>
                <a:gridCol w="2844182">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Intent driven management services for mobile networks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IDMS_MN</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810027</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Huawei</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20% -&gt; </a:t>
                      </a:r>
                      <a:r>
                        <a:rPr kumimoji="0" lang="en-US"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60%</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SA#84 – June 2019</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TR 28.812, TS 28.312</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following new intent scenarios have been discussed:</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BSS layer intent scenario,</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Physical layer intent scenario,</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Add intent driven NSI capacity planning scenario, </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Add intent driven NSI performance assurance scenario. </a:t>
                      </a:r>
                    </a:p>
                    <a:p>
                      <a:pPr marL="285750" lvl="0" indent="-285750">
                        <a:buFont typeface="Arial" panose="020B0604020202020204" pitchFamily="34" charset="0"/>
                        <a:buChar char="•"/>
                      </a:pP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0" lvl="0" indent="0">
                        <a:buFont typeface="Arial" panose="020B0604020202020204" pitchFamily="34" charset="0"/>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description for intent-CSP and Intent-NOP and some section re-organization has been discussed.</a:t>
                      </a: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 for approval by SA5</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3774179471"/>
      </p:ext>
    </p:extLst>
  </p:cSld>
  <p:clrMapOvr>
    <a:masterClrMapping/>
  </p:clrMapOvr>
  <p:transition spd="slow"/>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Rel-16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(7/10)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325241004"/>
              </p:ext>
            </p:extLst>
          </p:nvPr>
        </p:nvGraphicFramePr>
        <p:xfrm>
          <a:off x="177421" y="1128413"/>
          <a:ext cx="11859905" cy="5395670"/>
        </p:xfrm>
        <a:graphic>
          <a:graphicData uri="http://schemas.openxmlformats.org/drawingml/2006/table">
            <a:tbl>
              <a:tblPr/>
              <a:tblGrid>
                <a:gridCol w="1854443">
                  <a:extLst>
                    <a:ext uri="{9D8B030D-6E8A-4147-A177-3AD203B41FA5}">
                      <a16:colId xmlns="" xmlns:a16="http://schemas.microsoft.com/office/drawing/2014/main" val="20000"/>
                    </a:ext>
                  </a:extLst>
                </a:gridCol>
                <a:gridCol w="4059083">
                  <a:extLst>
                    <a:ext uri="{9D8B030D-6E8A-4147-A177-3AD203B41FA5}">
                      <a16:colId xmlns="" xmlns:a16="http://schemas.microsoft.com/office/drawing/2014/main" val="20001"/>
                    </a:ext>
                  </a:extLst>
                </a:gridCol>
                <a:gridCol w="943648"/>
                <a:gridCol w="2091548"/>
                <a:gridCol w="2911183">
                  <a:extLst>
                    <a:ext uri="{9D8B030D-6E8A-4147-A177-3AD203B41FA5}">
                      <a16:colId xmlns="" xmlns:a16="http://schemas.microsoft.com/office/drawing/2014/main" val="20002"/>
                    </a:ext>
                  </a:extLst>
                </a:gridCol>
              </a:tblGrid>
              <a:tr h="504393">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3">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Enhancement of performance assurance for 5G networks including network slicing</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5G_SLICE_ePA</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93265">
                <a:tc vMerge="1">
                  <a:txBody>
                    <a:bodyPr/>
                    <a:lstStyle/>
                    <a:p>
                      <a:endParaRPr lang="en-GB"/>
                    </a:p>
                  </a:txBody>
                  <a:tcPr/>
                </a:tc>
                <a:tc gridSpan="3" vMerge="1">
                  <a:txBody>
                    <a:bodyPr/>
                    <a:lstStyle/>
                    <a:p>
                      <a:endParaRPr lang="en-GB"/>
                    </a:p>
                  </a:txBody>
                  <a:tcPr/>
                </a:tc>
                <a:tc hMerge="1" vMerge="1">
                  <a:txBody>
                    <a:bodyPr/>
                    <a:lstStyle/>
                    <a:p>
                      <a:endParaRPr lang="fr-FR"/>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810031</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41967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Intel, China Mobile</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30% -&gt; </a:t>
                      </a: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50%</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1967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SA#84 – June 2019</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28.550, 28.552, 28.554</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505205">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4">
                  <a:txBody>
                    <a:bodyPr/>
                    <a:lstStyle/>
                    <a:p>
                      <a:pPr marL="0" lvl="0" indent="0">
                        <a:buFont typeface="Arial" panose="020B0604020202020204" pitchFamily="34" charset="0"/>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discussed the following topics:</a:t>
                      </a: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pPr marL="0" lvl="0" indent="0">
                        <a:buFont typeface="Arial" panose="020B0604020202020204" pitchFamily="34" charset="0"/>
                        <a:buNone/>
                      </a:pP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 xmlns:a16="http://schemas.microsoft.com/office/drawing/2014/main" val="10005"/>
                  </a:ext>
                </a:extLst>
              </a:tr>
              <a:tr h="1156424">
                <a:tc vMerge="1">
                  <a:txBody>
                    <a:bodyPr/>
                    <a:lstStyle/>
                    <a:p>
                      <a:endParaRPr lang="fr-FR"/>
                    </a:p>
                  </a:txBody>
                  <a:tcPr/>
                </a:tc>
                <a:tc gridSpan="2">
                  <a:txBody>
                    <a:bodyPr/>
                    <a:lstStyle/>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Threshold monitoring service;</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RSRP measurements for Beams;</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UE Rx-</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Tx</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time difference related measurements;</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MCS distribution measurements;</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CQI distribution related measurements;</a:t>
                      </a:r>
                    </a:p>
                    <a:p>
                      <a:pPr marL="285750" lvl="0" indent="-285750">
                        <a:buFont typeface="Arial" panose="020B0604020202020204" pitchFamily="34" charset="0"/>
                        <a:buChar char="•"/>
                      </a:pP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QoS</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flow related measurements in NG-RAN and SMF;</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KPI on E-RAB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retainability</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PDCP data volume in DC scenario;</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gridSpan="2">
                  <a:txBody>
                    <a:bodyPr/>
                    <a:lstStyle/>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Service request related measurements for AMF;</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PDCP end user throughput measurements;</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RRC connection establishment related measurements;</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NG signaling connection related measurements;</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Resource utilization related KPI;</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KPI on DRB accessibility;</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N3 GTP data related measurements.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r>
              <a:tr h="54640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4">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6"/>
                  </a:ext>
                </a:extLst>
              </a:tr>
              <a:tr h="60873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 for approval by SA5</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4">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CRs – see next slide.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1228971482"/>
      </p:ext>
    </p:extLst>
  </p:cSld>
  <p:clrMapOvr>
    <a:masterClrMapping/>
  </p:clrMapOvr>
  <p:transition spd="slow"/>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260349"/>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Enhancement of performance assurance for 5G networks including network slicing</a:t>
            </a:r>
          </a:p>
          <a:p>
            <a:pPr algn="ctr">
              <a:defRPr/>
            </a:pPr>
            <a:r>
              <a:rPr lang="en-US" altLang="zh-CN" sz="2800" kern="0" dirty="0" smtClean="0">
                <a:solidFill>
                  <a:srgbClr val="FF0000"/>
                </a:solidFill>
                <a:latin typeface="Calibri"/>
                <a:cs typeface="+mj-cs"/>
              </a:rPr>
              <a:t>CRs for approval by SA5 closing </a:t>
            </a:r>
            <a:r>
              <a:rPr lang="en-US" altLang="zh-CN" sz="2800" kern="0" dirty="0" smtClean="0">
                <a:solidFill>
                  <a:srgbClr val="FF0000"/>
                </a:solidFill>
                <a:latin typeface="Calibri"/>
                <a:cs typeface="+mj-cs"/>
              </a:rPr>
              <a:t>plenary</a:t>
            </a:r>
            <a:endParaRPr lang="en-GB" altLang="zh-CN" sz="36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750802465"/>
              </p:ext>
            </p:extLst>
          </p:nvPr>
        </p:nvGraphicFramePr>
        <p:xfrm>
          <a:off x="450373" y="1758434"/>
          <a:ext cx="10972802" cy="4401527"/>
        </p:xfrm>
        <a:graphic>
          <a:graphicData uri="http://schemas.openxmlformats.org/drawingml/2006/table">
            <a:tbl>
              <a:tblPr/>
              <a:tblGrid>
                <a:gridCol w="1310188">
                  <a:extLst>
                    <a:ext uri="{9D8B030D-6E8A-4147-A177-3AD203B41FA5}">
                      <a16:colId xmlns="" xmlns:a16="http://schemas.microsoft.com/office/drawing/2014/main" val="20000"/>
                    </a:ext>
                  </a:extLst>
                </a:gridCol>
                <a:gridCol w="7870859">
                  <a:extLst>
                    <a:ext uri="{9D8B030D-6E8A-4147-A177-3AD203B41FA5}">
                      <a16:colId xmlns="" xmlns:a16="http://schemas.microsoft.com/office/drawing/2014/main" val="20001"/>
                    </a:ext>
                  </a:extLst>
                </a:gridCol>
                <a:gridCol w="1791755"/>
              </a:tblGrid>
              <a:tr h="729169">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295058">
                <a:tc>
                  <a:txBody>
                    <a:bodyPr/>
                    <a:lstStyle/>
                    <a:p>
                      <a:pPr marL="82550" indent="0" algn="l" fontAlgn="t"/>
                      <a:r>
                        <a:rPr lang="fr-FR" sz="1400" b="0" i="0" u="none" strike="noStrike" kern="1200" dirty="0">
                          <a:solidFill>
                            <a:srgbClr val="000000"/>
                          </a:solidFill>
                          <a:effectLst/>
                          <a:latin typeface="+mn-lt"/>
                          <a:ea typeface="+mn-ea"/>
                          <a:cs typeface="+mn-cs"/>
                        </a:rPr>
                        <a:t>S5-191202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en-US" sz="1400" b="0" i="0" u="none" strike="noStrike">
                          <a:solidFill>
                            <a:srgbClr val="000000"/>
                          </a:solidFill>
                          <a:effectLst/>
                          <a:latin typeface="+mn-lt"/>
                        </a:rPr>
                        <a:t>CR Rel-16 28.552 Add measurements and UC related to setup of NG signalling connection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295058">
                <a:tc>
                  <a:txBody>
                    <a:bodyPr/>
                    <a:lstStyle/>
                    <a:p>
                      <a:pPr marL="82550" indent="0" algn="l" fontAlgn="t"/>
                      <a:r>
                        <a:rPr lang="fr-FR" sz="1400" b="0" i="0" u="none" strike="noStrike" kern="1200" dirty="0" smtClean="0">
                          <a:solidFill>
                            <a:srgbClr val="000000"/>
                          </a:solidFill>
                          <a:effectLst/>
                          <a:latin typeface="+mn-lt"/>
                          <a:ea typeface="+mn-ea"/>
                          <a:cs typeface="+mn-cs"/>
                        </a:rPr>
                        <a:t>S5-191384</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en-US" sz="1400" b="0" i="0" u="none" strike="noStrike" dirty="0">
                          <a:solidFill>
                            <a:srgbClr val="000000"/>
                          </a:solidFill>
                          <a:effectLst/>
                          <a:latin typeface="+mn-lt"/>
                        </a:rPr>
                        <a:t>Rel-16 CR TS 28.552 Add measurements of CQI distribution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fr-FR" sz="1400" b="0" i="0" u="none" strike="noStrike" dirty="0">
                          <a:solidFill>
                            <a:srgbClr val="000000"/>
                          </a:solidFill>
                          <a:effectLst/>
                          <a:latin typeface="+mn-lt"/>
                        </a:rPr>
                        <a:t>Huawei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295058">
                <a:tc>
                  <a:txBody>
                    <a:bodyPr/>
                    <a:lstStyle/>
                    <a:p>
                      <a:pPr marL="82550" indent="0" algn="l" fontAlgn="t"/>
                      <a:r>
                        <a:rPr lang="fr-FR" sz="1400" b="0" i="0" u="none" strike="noStrike" kern="1200" dirty="0" smtClean="0">
                          <a:solidFill>
                            <a:srgbClr val="000000"/>
                          </a:solidFill>
                          <a:effectLst/>
                          <a:latin typeface="+mn-lt"/>
                          <a:ea typeface="+mn-ea"/>
                          <a:cs typeface="+mn-cs"/>
                        </a:rPr>
                        <a:t>S5-191385</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en-US" sz="1400" b="0" i="0" u="none" strike="noStrike" dirty="0">
                          <a:solidFill>
                            <a:srgbClr val="000000"/>
                          </a:solidFill>
                          <a:effectLst/>
                          <a:latin typeface="+mn-lt"/>
                        </a:rPr>
                        <a:t>Rel-16 CR TS 28.552 Add measurements of </a:t>
                      </a:r>
                      <a:r>
                        <a:rPr lang="en-US" sz="1400" b="0" i="0" u="none" strike="noStrike" dirty="0" err="1">
                          <a:solidFill>
                            <a:srgbClr val="000000"/>
                          </a:solidFill>
                          <a:effectLst/>
                          <a:latin typeface="+mn-lt"/>
                        </a:rPr>
                        <a:t>QoS</a:t>
                      </a:r>
                      <a:r>
                        <a:rPr lang="en-US" sz="1400" b="0" i="0" u="none" strike="noStrike" dirty="0">
                          <a:solidFill>
                            <a:srgbClr val="000000"/>
                          </a:solidFill>
                          <a:effectLst/>
                          <a:latin typeface="+mn-lt"/>
                        </a:rPr>
                        <a:t> flow release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fr-FR" sz="1400" b="0" i="0" u="none" strike="noStrike" dirty="0">
                          <a:solidFill>
                            <a:srgbClr val="000000"/>
                          </a:solidFill>
                          <a:effectLst/>
                          <a:latin typeface="+mn-lt"/>
                        </a:rPr>
                        <a:t>Huawei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295058">
                <a:tc>
                  <a:txBody>
                    <a:bodyPr/>
                    <a:lstStyle/>
                    <a:p>
                      <a:pPr marL="82550" indent="0" algn="l" fontAlgn="t"/>
                      <a:r>
                        <a:rPr lang="fr-FR" sz="1400" b="0" i="0" u="none" strike="noStrike" kern="1200" dirty="0" smtClean="0">
                          <a:solidFill>
                            <a:srgbClr val="000000"/>
                          </a:solidFill>
                          <a:effectLst/>
                          <a:latin typeface="+mn-lt"/>
                          <a:ea typeface="+mn-ea"/>
                          <a:cs typeface="+mn-cs"/>
                        </a:rPr>
                        <a:t>S5-191386</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en-US" sz="1400" b="0" i="0" u="none" strike="noStrike" dirty="0">
                          <a:solidFill>
                            <a:srgbClr val="000000"/>
                          </a:solidFill>
                          <a:effectLst/>
                          <a:latin typeface="+mn-lt"/>
                        </a:rPr>
                        <a:t>Rel-16 CR TS 28.554 Add KPI of E-RAB </a:t>
                      </a:r>
                      <a:r>
                        <a:rPr lang="en-US" sz="1400" b="0" i="0" u="none" strike="noStrike" dirty="0" err="1">
                          <a:solidFill>
                            <a:srgbClr val="000000"/>
                          </a:solidFill>
                          <a:effectLst/>
                          <a:latin typeface="+mn-lt"/>
                        </a:rPr>
                        <a:t>Retainability</a:t>
                      </a:r>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fr-FR" sz="1400" b="0" i="0" u="none" strike="noStrike" dirty="0">
                          <a:solidFill>
                            <a:srgbClr val="000000"/>
                          </a:solidFill>
                          <a:effectLst/>
                          <a:latin typeface="+mn-lt"/>
                        </a:rPr>
                        <a:t>Huawei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295058">
                <a:tc>
                  <a:txBody>
                    <a:bodyPr/>
                    <a:lstStyle/>
                    <a:p>
                      <a:pPr marL="82550" indent="0" algn="l" fontAlgn="t"/>
                      <a:r>
                        <a:rPr lang="fr-FR" sz="1400" b="0" i="0" u="none" strike="noStrike" kern="1200" dirty="0" smtClean="0">
                          <a:solidFill>
                            <a:srgbClr val="000000"/>
                          </a:solidFill>
                          <a:effectLst/>
                          <a:latin typeface="+mn-lt"/>
                          <a:ea typeface="+mn-ea"/>
                          <a:cs typeface="+mn-cs"/>
                        </a:rPr>
                        <a:t>S5-191387</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en-US" sz="1400" b="0" i="0" u="none" strike="noStrike" dirty="0">
                          <a:solidFill>
                            <a:srgbClr val="000000"/>
                          </a:solidFill>
                          <a:effectLst/>
                          <a:latin typeface="+mn-lt"/>
                        </a:rPr>
                        <a:t>Rel-16 CR TS 28.552 Add measurements of PDCP data volume in DC scenarios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fr-FR" sz="1400" b="0" i="0" u="none" strike="noStrike" dirty="0">
                          <a:solidFill>
                            <a:srgbClr val="000000"/>
                          </a:solidFill>
                          <a:effectLst/>
                          <a:latin typeface="+mn-lt"/>
                        </a:rPr>
                        <a:t>Huawei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295058">
                <a:tc>
                  <a:txBody>
                    <a:bodyPr/>
                    <a:lstStyle/>
                    <a:p>
                      <a:pPr marL="82550" indent="0" algn="l" fontAlgn="t"/>
                      <a:r>
                        <a:rPr lang="fr-FR" sz="1400" b="0" i="0" u="none" strike="noStrike" kern="1200" dirty="0" smtClean="0">
                          <a:solidFill>
                            <a:srgbClr val="000000"/>
                          </a:solidFill>
                          <a:effectLst/>
                          <a:latin typeface="+mn-lt"/>
                          <a:ea typeface="+mn-ea"/>
                          <a:cs typeface="+mn-cs"/>
                        </a:rPr>
                        <a:t>S5-191388</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en-US" sz="1400" b="0" i="0" u="none" strike="noStrike" dirty="0">
                          <a:solidFill>
                            <a:srgbClr val="000000"/>
                          </a:solidFill>
                          <a:effectLst/>
                          <a:latin typeface="+mn-lt"/>
                        </a:rPr>
                        <a:t>Rel-16 CR TS 28.552 Add </a:t>
                      </a:r>
                      <a:r>
                        <a:rPr lang="en-US" sz="1400" b="0" i="0" u="none" strike="noStrike" dirty="0" err="1">
                          <a:solidFill>
                            <a:srgbClr val="000000"/>
                          </a:solidFill>
                          <a:effectLst/>
                          <a:latin typeface="+mn-lt"/>
                        </a:rPr>
                        <a:t>QoS</a:t>
                      </a:r>
                      <a:r>
                        <a:rPr lang="en-US" sz="1400" b="0" i="0" u="none" strike="noStrike" dirty="0">
                          <a:solidFill>
                            <a:srgbClr val="000000"/>
                          </a:solidFill>
                          <a:effectLst/>
                          <a:latin typeface="+mn-lt"/>
                        </a:rPr>
                        <a:t> flow related performance measurements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fr-FR" sz="1400" b="0" i="0" u="none" strike="noStrike" dirty="0">
                          <a:solidFill>
                            <a:srgbClr val="000000"/>
                          </a:solidFill>
                          <a:effectLst/>
                          <a:latin typeface="+mn-lt"/>
                        </a:rPr>
                        <a:t>Huawei, ZTE, Ericsson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295058">
                <a:tc>
                  <a:txBody>
                    <a:bodyPr/>
                    <a:lstStyle/>
                    <a:p>
                      <a:pPr marL="82550" indent="0" algn="l" fontAlgn="t"/>
                      <a:r>
                        <a:rPr lang="fr-FR" sz="1400" b="0" i="0" u="none" strike="noStrike" kern="1200" dirty="0" smtClean="0">
                          <a:solidFill>
                            <a:srgbClr val="000000"/>
                          </a:solidFill>
                          <a:effectLst/>
                          <a:latin typeface="+mn-lt"/>
                          <a:ea typeface="+mn-ea"/>
                          <a:cs typeface="+mn-cs"/>
                        </a:rPr>
                        <a:t>S5-191389</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en-US" sz="1400" b="0" i="0" u="none" strike="noStrike">
                          <a:solidFill>
                            <a:srgbClr val="000000"/>
                          </a:solidFill>
                          <a:effectLst/>
                          <a:latin typeface="+mn-lt"/>
                        </a:rPr>
                        <a:t>CR Rel-16 28.552 Add service request related measurements for AMF</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fr-FR" sz="1400" b="0" i="0" u="none" strike="noStrike" dirty="0">
                          <a:solidFill>
                            <a:srgbClr val="000000"/>
                          </a:solidFill>
                          <a:effectLst/>
                          <a:latin typeface="+mn-lt"/>
                        </a:rPr>
                        <a:t>Intel</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295058">
                <a:tc>
                  <a:txBody>
                    <a:bodyPr/>
                    <a:lstStyle/>
                    <a:p>
                      <a:pPr marL="82550" indent="0" algn="l" fontAlgn="t"/>
                      <a:r>
                        <a:rPr lang="fr-FR" sz="1400" b="0" i="0" u="none" strike="noStrike" kern="1200" dirty="0" smtClean="0">
                          <a:solidFill>
                            <a:srgbClr val="000000"/>
                          </a:solidFill>
                          <a:effectLst/>
                          <a:latin typeface="+mn-lt"/>
                          <a:ea typeface="+mn-ea"/>
                          <a:cs typeface="+mn-cs"/>
                        </a:rPr>
                        <a:t>S5-191390</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en-US" sz="1400" b="0" i="0" u="none" strike="noStrike" dirty="0">
                          <a:solidFill>
                            <a:srgbClr val="000000"/>
                          </a:solidFill>
                          <a:effectLst/>
                          <a:latin typeface="+mn-lt"/>
                        </a:rPr>
                        <a:t>CR Rel-16 28.552 Add </a:t>
                      </a:r>
                      <a:r>
                        <a:rPr lang="en-US" sz="1400" b="0" i="0" u="none" strike="noStrike" dirty="0" err="1">
                          <a:solidFill>
                            <a:srgbClr val="000000"/>
                          </a:solidFill>
                          <a:effectLst/>
                          <a:latin typeface="+mn-lt"/>
                        </a:rPr>
                        <a:t>QoS</a:t>
                      </a:r>
                      <a:r>
                        <a:rPr lang="en-US" sz="1400" b="0" i="0" u="none" strike="noStrike" dirty="0">
                          <a:solidFill>
                            <a:srgbClr val="000000"/>
                          </a:solidFill>
                          <a:effectLst/>
                          <a:latin typeface="+mn-lt"/>
                        </a:rPr>
                        <a:t> flow management related measurements for SMF</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fr-FR" sz="1400" b="0" i="0" u="none" strike="noStrike" dirty="0">
                          <a:solidFill>
                            <a:srgbClr val="000000"/>
                          </a:solidFill>
                          <a:effectLst/>
                          <a:latin typeface="+mn-lt"/>
                        </a:rPr>
                        <a:t>Intel</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295058">
                <a:tc>
                  <a:txBody>
                    <a:bodyPr/>
                    <a:lstStyle/>
                    <a:p>
                      <a:pPr marL="82550" indent="0" algn="l" fontAlgn="t"/>
                      <a:r>
                        <a:rPr lang="fr-FR" sz="1400" b="0" i="0" u="none" strike="noStrike" kern="1200" dirty="0" smtClean="0">
                          <a:solidFill>
                            <a:srgbClr val="000000"/>
                          </a:solidFill>
                          <a:effectLst/>
                          <a:latin typeface="+mn-lt"/>
                          <a:ea typeface="+mn-ea"/>
                          <a:cs typeface="+mn-cs"/>
                        </a:rPr>
                        <a:t>S5-191392</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en-US" sz="1400" b="0" i="0" u="none" strike="noStrike">
                          <a:solidFill>
                            <a:srgbClr val="000000"/>
                          </a:solidFill>
                          <a:effectLst/>
                          <a:latin typeface="+mn-lt"/>
                        </a:rPr>
                        <a:t>CR Rel-16 28.552 Add measurements and UC related to RRC connection establishment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295058">
                <a:tc>
                  <a:txBody>
                    <a:bodyPr/>
                    <a:lstStyle/>
                    <a:p>
                      <a:pPr marL="82550" indent="0" algn="l" fontAlgn="t"/>
                      <a:r>
                        <a:rPr lang="fr-FR" sz="1400" b="0" i="0" u="none" strike="noStrike" kern="1200" dirty="0" smtClean="0">
                          <a:solidFill>
                            <a:srgbClr val="000000"/>
                          </a:solidFill>
                          <a:effectLst/>
                          <a:latin typeface="+mn-lt"/>
                          <a:ea typeface="+mn-ea"/>
                          <a:cs typeface="+mn-cs"/>
                        </a:rPr>
                        <a:t>S5-191441</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en-US" sz="1400" b="0" i="0" u="none" strike="noStrike" dirty="0">
                          <a:solidFill>
                            <a:srgbClr val="000000"/>
                          </a:solidFill>
                          <a:effectLst/>
                          <a:latin typeface="+mn-lt"/>
                        </a:rPr>
                        <a:t>R16 CR28.552 Add MCS distribution measurement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fr-FR" sz="1400" b="0" i="0" u="none" strike="noStrike" dirty="0" smtClean="0">
                          <a:solidFill>
                            <a:srgbClr val="000000"/>
                          </a:solidFill>
                          <a:effectLst/>
                          <a:latin typeface="+mn-lt"/>
                        </a:rPr>
                        <a:t>Huawei, ZTE</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295058">
                <a:tc>
                  <a:txBody>
                    <a:bodyPr/>
                    <a:lstStyle/>
                    <a:p>
                      <a:pPr marL="82550" indent="0" algn="l" fontAlgn="t"/>
                      <a:r>
                        <a:rPr lang="fr-FR" sz="1400" b="0" i="0" u="none" strike="noStrike" kern="1200" dirty="0" smtClean="0">
                          <a:solidFill>
                            <a:srgbClr val="000000"/>
                          </a:solidFill>
                          <a:effectLst/>
                          <a:latin typeface="+mn-lt"/>
                          <a:ea typeface="+mn-ea"/>
                          <a:cs typeface="+mn-cs"/>
                        </a:rPr>
                        <a:t>S5-191481</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en-US" sz="1400" b="0" i="0" u="none" strike="noStrike" dirty="0">
                          <a:solidFill>
                            <a:srgbClr val="000000"/>
                          </a:solidFill>
                          <a:effectLst/>
                          <a:latin typeface="+mn-lt"/>
                        </a:rPr>
                        <a:t>CR R-16 28.554  Add DRB Accessibility KPI and Use Case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295058">
                <a:tc>
                  <a:txBody>
                    <a:bodyPr/>
                    <a:lstStyle/>
                    <a:p>
                      <a:pPr marL="82550" indent="0" algn="l" fontAlgn="t"/>
                      <a:r>
                        <a:rPr lang="fr-FR" sz="1400" b="0" i="0" u="none" strike="noStrike" kern="1200" dirty="0" smtClean="0">
                          <a:solidFill>
                            <a:srgbClr val="000000"/>
                          </a:solidFill>
                          <a:effectLst/>
                          <a:latin typeface="+mn-lt"/>
                          <a:ea typeface="+mn-ea"/>
                          <a:cs typeface="+mn-cs"/>
                        </a:rPr>
                        <a:t>S5-191484</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en-US" sz="1400" b="0" i="0" u="none" strike="noStrike" dirty="0">
                          <a:solidFill>
                            <a:srgbClr val="000000"/>
                          </a:solidFill>
                          <a:effectLst/>
                          <a:latin typeface="+mn-lt"/>
                        </a:rPr>
                        <a:t>Add use case and definitions of PDCP end user throughput measurements </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fr-FR" sz="1400" b="0" i="0" u="none" strike="noStrike" dirty="0">
                          <a:solidFill>
                            <a:srgbClr val="000000"/>
                          </a:solidFill>
                          <a:effectLst/>
                          <a:latin typeface="+mn-lt"/>
                        </a:rPr>
                        <a:t>Nokia, Nokia Shanghai Bell</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bl>
          </a:graphicData>
        </a:graphic>
      </p:graphicFrame>
    </p:spTree>
    <p:extLst>
      <p:ext uri="{BB962C8B-B14F-4D97-AF65-F5344CB8AC3E}">
        <p14:creationId xmlns:p14="http://schemas.microsoft.com/office/powerpoint/2010/main" val="1671283372"/>
      </p:ext>
    </p:extLst>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7409" y="218368"/>
            <a:ext cx="8973312" cy="768101"/>
          </a:xfrm>
        </p:spPr>
        <p:txBody>
          <a:bodyPr/>
          <a:lstStyle/>
          <a:p>
            <a:r>
              <a:rPr lang="sv-SE" dirty="0"/>
              <a:t>Incoming </a:t>
            </a:r>
            <a:r>
              <a:rPr lang="sv-SE" dirty="0" smtClean="0"/>
              <a:t>LSs</a:t>
            </a: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3326610644"/>
              </p:ext>
            </p:extLst>
          </p:nvPr>
        </p:nvGraphicFramePr>
        <p:xfrm>
          <a:off x="136239" y="1705118"/>
          <a:ext cx="11946577" cy="3645703"/>
        </p:xfrm>
        <a:graphic>
          <a:graphicData uri="http://schemas.openxmlformats.org/drawingml/2006/table">
            <a:tbl>
              <a:tblPr firstRow="1" bandRow="1">
                <a:tableStyleId>{5C22544A-7EE6-4342-B048-85BDC9FD1C3A}</a:tableStyleId>
              </a:tblPr>
              <a:tblGrid>
                <a:gridCol w="1152008">
                  <a:extLst>
                    <a:ext uri="{9D8B030D-6E8A-4147-A177-3AD203B41FA5}">
                      <a16:colId xmlns:a16="http://schemas.microsoft.com/office/drawing/2014/main" xmlns="" val="570476699"/>
                    </a:ext>
                  </a:extLst>
                </a:gridCol>
                <a:gridCol w="7164867">
                  <a:extLst>
                    <a:ext uri="{9D8B030D-6E8A-4147-A177-3AD203B41FA5}">
                      <a16:colId xmlns:a16="http://schemas.microsoft.com/office/drawing/2014/main" xmlns="" val="2618836924"/>
                    </a:ext>
                  </a:extLst>
                </a:gridCol>
                <a:gridCol w="1243245">
                  <a:extLst>
                    <a:ext uri="{9D8B030D-6E8A-4147-A177-3AD203B41FA5}">
                      <a16:colId xmlns:a16="http://schemas.microsoft.com/office/drawing/2014/main" xmlns="" val="3016348962"/>
                    </a:ext>
                  </a:extLst>
                </a:gridCol>
                <a:gridCol w="1157504">
                  <a:extLst>
                    <a:ext uri="{9D8B030D-6E8A-4147-A177-3AD203B41FA5}">
                      <a16:colId xmlns:a16="http://schemas.microsoft.com/office/drawing/2014/main" xmlns="" val="3690116950"/>
                    </a:ext>
                  </a:extLst>
                </a:gridCol>
                <a:gridCol w="1228953">
                  <a:extLst>
                    <a:ext uri="{9D8B030D-6E8A-4147-A177-3AD203B41FA5}">
                      <a16:colId xmlns:a16="http://schemas.microsoft.com/office/drawing/2014/main" xmlns="" val="2952368263"/>
                    </a:ext>
                  </a:extLst>
                </a:gridCol>
              </a:tblGrid>
              <a:tr h="759583">
                <a:tc>
                  <a:txBody>
                    <a:bodyPr/>
                    <a:lstStyle/>
                    <a:p>
                      <a:pPr algn="ctr"/>
                      <a:r>
                        <a:rPr lang="sv-SE" sz="1600" b="1" kern="1200" dirty="0">
                          <a:solidFill>
                            <a:schemeClr val="tx1"/>
                          </a:solidFill>
                          <a:effectLst/>
                          <a:latin typeface="+mn-lt"/>
                          <a:ea typeface="+mn-ea"/>
                          <a:cs typeface="+mn-cs"/>
                        </a:rPr>
                        <a:t>Tdoc</a:t>
                      </a:r>
                      <a:endParaRPr lang="sv-SE" sz="20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Source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Decision</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ReplyIn</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xmlns="" val="4283687663"/>
                  </a:ext>
                </a:extLst>
              </a:tr>
              <a:tr h="401874">
                <a:tc>
                  <a:txBody>
                    <a:bodyPr/>
                    <a:lstStyle/>
                    <a:p>
                      <a:pPr marL="95250" indent="0" algn="l" fontAlgn="t"/>
                      <a:r>
                        <a:rPr lang="fr-FR" sz="1400" b="0" i="0" u="none" strike="noStrike" dirty="0">
                          <a:solidFill>
                            <a:srgbClr val="000000"/>
                          </a:solidFill>
                          <a:effectLst/>
                          <a:latin typeface="+mn-lt"/>
                        </a:rPr>
                        <a:t>S5-191280</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marL="95250" indent="0" algn="l" fontAlgn="t"/>
                      <a:r>
                        <a:rPr lang="en-US" sz="1400" b="0" i="0" u="none" strike="noStrike" dirty="0">
                          <a:solidFill>
                            <a:srgbClr val="000000"/>
                          </a:solidFill>
                          <a:effectLst/>
                          <a:latin typeface="+mn-lt"/>
                        </a:rPr>
                        <a:t>Ls from GSMA cc SA5 on Cooperation on Generic Slice Template definition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marL="95250" indent="0" algn="l" fontAlgn="t"/>
                      <a:r>
                        <a:rPr lang="fr-FR" sz="1400" b="0" i="0" u="none" strike="noStrike" dirty="0">
                          <a:solidFill>
                            <a:srgbClr val="000000"/>
                          </a:solidFill>
                          <a:effectLst/>
                          <a:latin typeface="+mn-lt"/>
                        </a:rPr>
                        <a:t>GSMA</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marL="0" marR="0" indent="95250" algn="l" defTabSz="1219170" rtl="0" eaLnBrk="1" fontAlgn="t" latinLnBrk="0" hangingPunct="1">
                        <a:lnSpc>
                          <a:spcPct val="100000"/>
                        </a:lnSpc>
                        <a:spcBef>
                          <a:spcPts val="0"/>
                        </a:spcBef>
                        <a:spcAft>
                          <a:spcPts val="0"/>
                        </a:spcAft>
                        <a:buClrTx/>
                        <a:buSzTx/>
                        <a:buFontTx/>
                        <a:buNone/>
                        <a:tabLst/>
                        <a:defRPr/>
                      </a:pPr>
                      <a:r>
                        <a:rPr lang="sv-SE" sz="1400" b="0" i="0" u="none" strike="noStrike" kern="1200" dirty="0" smtClean="0">
                          <a:solidFill>
                            <a:srgbClr val="000000"/>
                          </a:solidFill>
                          <a:effectLst/>
                          <a:latin typeface="+mn-lt"/>
                          <a:ea typeface="+mn-ea"/>
                          <a:cs typeface="+mn-cs"/>
                        </a:rPr>
                        <a:t>Noted</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marL="95250" indent="0"/>
                      <a:endParaRPr lang="sv-SE" sz="14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r>
              <a:tr h="401874">
                <a:tc>
                  <a:txBody>
                    <a:bodyPr/>
                    <a:lstStyle/>
                    <a:p>
                      <a:pPr marL="95250" indent="0" algn="l" fontAlgn="t"/>
                      <a:r>
                        <a:rPr lang="fr-FR" sz="1400" b="0" i="0" u="none" strike="noStrike" dirty="0" smtClean="0">
                          <a:solidFill>
                            <a:srgbClr val="000000"/>
                          </a:solidFill>
                          <a:effectLst/>
                          <a:latin typeface="+mn-lt"/>
                        </a:rPr>
                        <a:t>S5-191285</a:t>
                      </a:r>
                      <a:endParaRPr lang="fr-FR" sz="1400" b="0" i="0" u="none" strike="noStrike" dirty="0">
                        <a:solidFill>
                          <a:srgbClr val="000000"/>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marL="95250" indent="0" algn="l" fontAlgn="t"/>
                      <a:r>
                        <a:rPr lang="en-US" sz="1400" b="0" i="0" u="none" strike="noStrike" dirty="0" smtClean="0">
                          <a:solidFill>
                            <a:srgbClr val="000000"/>
                          </a:solidFill>
                          <a:effectLst/>
                          <a:latin typeface="+mn-lt"/>
                        </a:rPr>
                        <a:t>LS from ETSI ISG MEC to SA5 on Information on MEC work on 5G</a:t>
                      </a:r>
                      <a:endParaRPr lang="en-US" sz="1400" b="0" i="0" u="none" strike="noStrike" dirty="0">
                        <a:solidFill>
                          <a:srgbClr val="000000"/>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marL="95250" indent="0" algn="l" fontAlgn="t"/>
                      <a:r>
                        <a:rPr lang="fr-FR" sz="1400" b="0" i="0" u="none" strike="noStrike" dirty="0" smtClean="0">
                          <a:solidFill>
                            <a:srgbClr val="000000"/>
                          </a:solidFill>
                          <a:effectLst/>
                          <a:latin typeface="+mn-lt"/>
                        </a:rPr>
                        <a:t>ETSI MEC</a:t>
                      </a:r>
                      <a:endParaRPr lang="fr-FR" sz="1400" b="0" i="0" u="none" strike="noStrike" dirty="0">
                        <a:solidFill>
                          <a:srgbClr val="000000"/>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marL="0" marR="0" indent="95250" algn="l" defTabSz="1219170" rtl="0" eaLnBrk="1" fontAlgn="t" latinLnBrk="0" hangingPunct="1">
                        <a:lnSpc>
                          <a:spcPct val="100000"/>
                        </a:lnSpc>
                        <a:spcBef>
                          <a:spcPts val="0"/>
                        </a:spcBef>
                        <a:spcAft>
                          <a:spcPts val="0"/>
                        </a:spcAft>
                        <a:buClrTx/>
                        <a:buSzTx/>
                        <a:buFontTx/>
                        <a:buNone/>
                        <a:tabLst/>
                        <a:defRPr/>
                      </a:pPr>
                      <a:r>
                        <a:rPr lang="sv-SE" sz="1400" b="0" i="0" u="none" strike="noStrike" kern="1200" dirty="0" smtClean="0">
                          <a:solidFill>
                            <a:srgbClr val="000000"/>
                          </a:solidFill>
                          <a:effectLst/>
                          <a:latin typeface="+mn-lt"/>
                          <a:ea typeface="+mn-ea"/>
                          <a:cs typeface="+mn-cs"/>
                        </a:rPr>
                        <a:t>RepliedTo</a:t>
                      </a:r>
                      <a:endParaRPr lang="sv-SE" sz="1400" b="0" i="0" u="none" strike="noStrike" kern="1200" dirty="0" smtClean="0">
                        <a:solidFill>
                          <a:srgbClr val="000000"/>
                        </a:solidFill>
                        <a:effectLst/>
                        <a:latin typeface="+mn-lt"/>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marL="95250" indent="0"/>
                      <a:r>
                        <a:rPr lang="sv-SE" sz="1400" kern="1200" dirty="0" smtClean="0">
                          <a:solidFill>
                            <a:schemeClr val="tx1"/>
                          </a:solidFill>
                          <a:effectLst/>
                          <a:latin typeface="+mn-lt"/>
                          <a:ea typeface="Calibri" panose="020F0502020204030204" pitchFamily="34" charset="0"/>
                          <a:cs typeface="Calibri" panose="020F0502020204030204" pitchFamily="34" charset="0"/>
                        </a:rPr>
                        <a:t>S5-191442</a:t>
                      </a:r>
                      <a:endParaRPr lang="sv-SE" sz="14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r>
              <a:tr h="401874">
                <a:tc>
                  <a:txBody>
                    <a:bodyPr/>
                    <a:lstStyle/>
                    <a:p>
                      <a:pPr marL="95250" indent="0" algn="l" fontAlgn="t"/>
                      <a:r>
                        <a:rPr lang="fr-FR" sz="1400" b="0" i="0" u="none" strike="noStrike" dirty="0">
                          <a:solidFill>
                            <a:srgbClr val="000000"/>
                          </a:solidFill>
                          <a:effectLst/>
                          <a:latin typeface="+mn-lt"/>
                        </a:rPr>
                        <a:t>S5-191289</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marL="95250" indent="0" algn="l" fontAlgn="t"/>
                      <a:r>
                        <a:rPr lang="en-US" sz="1400" b="0" i="0" u="none" strike="noStrike" dirty="0">
                          <a:solidFill>
                            <a:srgbClr val="000000"/>
                          </a:solidFill>
                          <a:effectLst/>
                          <a:latin typeface="+mn-lt"/>
                        </a:rPr>
                        <a:t>Reply LS from RAn3 cc SA5 on </a:t>
                      </a:r>
                      <a:r>
                        <a:rPr lang="en-US" sz="1400" b="0" i="0" u="none" strike="noStrike" dirty="0" err="1">
                          <a:solidFill>
                            <a:srgbClr val="000000"/>
                          </a:solidFill>
                          <a:effectLst/>
                          <a:latin typeface="+mn-lt"/>
                        </a:rPr>
                        <a:t>QoS</a:t>
                      </a:r>
                      <a:r>
                        <a:rPr lang="en-US" sz="1400" b="0" i="0" u="none" strike="noStrike" dirty="0">
                          <a:solidFill>
                            <a:srgbClr val="000000"/>
                          </a:solidFill>
                          <a:effectLst/>
                          <a:latin typeface="+mn-lt"/>
                        </a:rPr>
                        <a:t> monitoring</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marL="95250" indent="0" algn="l" fontAlgn="t"/>
                      <a:r>
                        <a:rPr lang="fr-FR" sz="1400" b="0" i="0" u="none" strike="noStrike" dirty="0">
                          <a:solidFill>
                            <a:srgbClr val="000000"/>
                          </a:solidFill>
                          <a:effectLst/>
                          <a:latin typeface="+mn-lt"/>
                        </a:rPr>
                        <a:t>R3-187051</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marL="0" marR="0" indent="95250" algn="l" defTabSz="1219170" rtl="0" eaLnBrk="1" fontAlgn="t" latinLnBrk="0" hangingPunct="1">
                        <a:lnSpc>
                          <a:spcPct val="100000"/>
                        </a:lnSpc>
                        <a:spcBef>
                          <a:spcPts val="0"/>
                        </a:spcBef>
                        <a:spcAft>
                          <a:spcPts val="0"/>
                        </a:spcAft>
                        <a:buClrTx/>
                        <a:buSzTx/>
                        <a:buFontTx/>
                        <a:buNone/>
                        <a:tabLst/>
                        <a:defRPr/>
                      </a:pPr>
                      <a:r>
                        <a:rPr lang="sv-SE" sz="1400" b="0" i="0" u="none" strike="noStrike" kern="1200" dirty="0" smtClean="0">
                          <a:solidFill>
                            <a:srgbClr val="000000"/>
                          </a:solidFill>
                          <a:effectLst/>
                          <a:latin typeface="+mn-lt"/>
                          <a:ea typeface="+mn-ea"/>
                          <a:cs typeface="+mn-cs"/>
                        </a:rPr>
                        <a:t>Noted</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marL="95250" indent="0"/>
                      <a:endParaRPr lang="sv-SE" sz="14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r>
              <a:tr h="401874">
                <a:tc>
                  <a:txBody>
                    <a:bodyPr/>
                    <a:lstStyle/>
                    <a:p>
                      <a:pPr marL="95250" indent="0" algn="l" fontAlgn="t"/>
                      <a:r>
                        <a:rPr lang="fr-FR" sz="1400" b="0" i="0" u="none" strike="noStrike">
                          <a:solidFill>
                            <a:srgbClr val="000000"/>
                          </a:solidFill>
                          <a:effectLst/>
                          <a:latin typeface="+mn-lt"/>
                        </a:rPr>
                        <a:t>S5-191290</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marL="95250" indent="0" algn="l" fontAlgn="t"/>
                      <a:r>
                        <a:rPr lang="en-US" sz="1400" b="0" i="0" u="none" strike="noStrike" dirty="0">
                          <a:solidFill>
                            <a:srgbClr val="000000"/>
                          </a:solidFill>
                          <a:effectLst/>
                          <a:latin typeface="+mn-lt"/>
                        </a:rPr>
                        <a:t>Ls from SA2 to SA5 on Collection of Slice Related Data Analytics from UEs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marL="95250" indent="0" algn="l" fontAlgn="t"/>
                      <a:r>
                        <a:rPr lang="fr-FR" sz="1400" b="0" i="0" u="none" strike="noStrike">
                          <a:solidFill>
                            <a:srgbClr val="000000"/>
                          </a:solidFill>
                          <a:effectLst/>
                          <a:latin typeface="+mn-lt"/>
                        </a:rPr>
                        <a:t>S2-1813384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marL="0" marR="0" indent="95250" algn="l" defTabSz="1219170" rtl="0" eaLnBrk="1" fontAlgn="t" latinLnBrk="0" hangingPunct="1">
                        <a:lnSpc>
                          <a:spcPct val="100000"/>
                        </a:lnSpc>
                        <a:spcBef>
                          <a:spcPts val="0"/>
                        </a:spcBef>
                        <a:spcAft>
                          <a:spcPts val="0"/>
                        </a:spcAft>
                        <a:buClrTx/>
                        <a:buSzTx/>
                        <a:buFontTx/>
                        <a:buNone/>
                        <a:tabLst/>
                        <a:defRPr/>
                      </a:pPr>
                      <a:r>
                        <a:rPr lang="fr-FR" sz="1400" b="0" i="0" u="none" strike="noStrike" kern="1200" dirty="0" err="1" smtClean="0">
                          <a:solidFill>
                            <a:srgbClr val="000000"/>
                          </a:solidFill>
                          <a:effectLst/>
                          <a:latin typeface="+mn-lt"/>
                          <a:ea typeface="+mn-ea"/>
                          <a:cs typeface="+mn-cs"/>
                        </a:rPr>
                        <a:t>RepliedTo</a:t>
                      </a:r>
                      <a:endParaRPr lang="fr-FR" sz="1400" b="0" i="0" u="none" strike="noStrike" kern="1200" dirty="0" smtClean="0">
                        <a:solidFill>
                          <a:srgbClr val="000000"/>
                        </a:solidFill>
                        <a:effectLst/>
                        <a:latin typeface="+mn-lt"/>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marL="95250" indent="0"/>
                      <a:r>
                        <a:rPr lang="sv-SE" sz="1400" kern="1200" dirty="0" smtClean="0">
                          <a:solidFill>
                            <a:schemeClr val="tx1"/>
                          </a:solidFill>
                          <a:effectLst/>
                          <a:latin typeface="+mn-lt"/>
                          <a:ea typeface="Calibri" panose="020F0502020204030204" pitchFamily="34" charset="0"/>
                          <a:cs typeface="Calibri" panose="020F0502020204030204" pitchFamily="34" charset="0"/>
                        </a:rPr>
                        <a:t>S5-191340</a:t>
                      </a:r>
                      <a:endParaRPr lang="sv-SE" sz="14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extLst>
                  <a:ext uri="{0D108BD9-81ED-4DB2-BD59-A6C34878D82A}">
                    <a16:rowId xmlns:a16="http://schemas.microsoft.com/office/drawing/2014/main" xmlns="" val="1989524554"/>
                  </a:ext>
                </a:extLst>
              </a:tr>
              <a:tr h="426208">
                <a:tc>
                  <a:txBody>
                    <a:bodyPr/>
                    <a:lstStyle/>
                    <a:p>
                      <a:pPr marL="95250" indent="0" algn="l" fontAlgn="t"/>
                      <a:r>
                        <a:rPr lang="fr-FR" sz="1400" b="0" i="0" u="none" strike="noStrike">
                          <a:solidFill>
                            <a:srgbClr val="000000"/>
                          </a:solidFill>
                          <a:effectLst/>
                          <a:latin typeface="+mn-lt"/>
                        </a:rPr>
                        <a:t>S5-191291</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marL="95250" indent="0" algn="l" fontAlgn="t"/>
                      <a:r>
                        <a:rPr lang="en-US" sz="1400" b="0" i="0" u="none" strike="noStrike" dirty="0">
                          <a:solidFill>
                            <a:srgbClr val="000000"/>
                          </a:solidFill>
                          <a:effectLst/>
                          <a:latin typeface="+mn-lt"/>
                        </a:rPr>
                        <a:t>LS from SA2 to SA5 on slice related Data Analytics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marL="95250" indent="0" algn="l" fontAlgn="t"/>
                      <a:r>
                        <a:rPr lang="fr-FR" sz="1400" b="0" i="0" u="none" strike="noStrike">
                          <a:solidFill>
                            <a:srgbClr val="000000"/>
                          </a:solidFill>
                          <a:effectLst/>
                          <a:latin typeface="+mn-lt"/>
                        </a:rPr>
                        <a:t>S2-1813404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marL="0" marR="0" indent="95250" algn="l" defTabSz="1219170" rtl="0" eaLnBrk="1" fontAlgn="t" latinLnBrk="0" hangingPunct="1">
                        <a:lnSpc>
                          <a:spcPct val="100000"/>
                        </a:lnSpc>
                        <a:spcBef>
                          <a:spcPts val="0"/>
                        </a:spcBef>
                        <a:spcAft>
                          <a:spcPts val="0"/>
                        </a:spcAft>
                        <a:buClrTx/>
                        <a:buSzTx/>
                        <a:buFontTx/>
                        <a:buNone/>
                        <a:tabLst/>
                        <a:defRPr/>
                      </a:pPr>
                      <a:r>
                        <a:rPr lang="fr-FR" sz="1400" b="0" i="0" u="none" strike="noStrike" kern="1200" dirty="0" err="1" smtClean="0">
                          <a:solidFill>
                            <a:srgbClr val="000000"/>
                          </a:solidFill>
                          <a:effectLst/>
                          <a:latin typeface="+mn-lt"/>
                          <a:ea typeface="+mn-ea"/>
                          <a:cs typeface="+mn-cs"/>
                        </a:rPr>
                        <a:t>RepliedTo</a:t>
                      </a:r>
                      <a:endParaRPr lang="fr-FR" sz="1400" b="0" i="0" u="none" strike="noStrike" kern="1200" dirty="0" smtClean="0">
                        <a:solidFill>
                          <a:srgbClr val="000000"/>
                        </a:solidFill>
                        <a:effectLst/>
                        <a:latin typeface="+mn-lt"/>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marL="95250" indent="0"/>
                      <a:r>
                        <a:rPr lang="sv-SE" sz="1400" kern="1200" dirty="0" smtClean="0">
                          <a:solidFill>
                            <a:schemeClr val="tx1"/>
                          </a:solidFill>
                          <a:effectLst/>
                          <a:latin typeface="+mn-lt"/>
                          <a:ea typeface="Calibri" panose="020F0502020204030204" pitchFamily="34" charset="0"/>
                          <a:cs typeface="Calibri" panose="020F0502020204030204" pitchFamily="34" charset="0"/>
                        </a:rPr>
                        <a:t>S5-191342</a:t>
                      </a:r>
                      <a:endParaRPr lang="sv-SE" sz="14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r>
              <a:tr h="426208">
                <a:tc>
                  <a:txBody>
                    <a:bodyPr/>
                    <a:lstStyle/>
                    <a:p>
                      <a:pPr marL="95250" indent="0" algn="l" fontAlgn="t"/>
                      <a:r>
                        <a:rPr lang="fr-FR" sz="1400" b="0" i="0" u="none" strike="noStrike">
                          <a:solidFill>
                            <a:srgbClr val="000000"/>
                          </a:solidFill>
                          <a:effectLst/>
                          <a:latin typeface="+mn-lt"/>
                        </a:rPr>
                        <a:t>S5-191292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marL="95250" indent="0" algn="l" fontAlgn="t"/>
                      <a:r>
                        <a:rPr lang="en-US" sz="1400" b="0" i="0" u="none" strike="noStrike">
                          <a:solidFill>
                            <a:srgbClr val="000000"/>
                          </a:solidFill>
                          <a:effectLst/>
                          <a:latin typeface="+mn-lt"/>
                        </a:rPr>
                        <a:t>Reply LS from SA4 to SA5 on Attributes for QoE measurement collection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marL="95250" indent="0" algn="l" fontAlgn="t"/>
                      <a:r>
                        <a:rPr lang="fr-FR" sz="1400" b="0" i="0" u="none" strike="noStrike">
                          <a:solidFill>
                            <a:srgbClr val="000000"/>
                          </a:solidFill>
                          <a:effectLst/>
                          <a:latin typeface="+mn-lt"/>
                        </a:rPr>
                        <a:t>S4-181418</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marL="0" marR="0" indent="95250" algn="l" defTabSz="1219170" rtl="0" eaLnBrk="1" fontAlgn="t" latinLnBrk="0" hangingPunct="1">
                        <a:lnSpc>
                          <a:spcPct val="100000"/>
                        </a:lnSpc>
                        <a:spcBef>
                          <a:spcPts val="0"/>
                        </a:spcBef>
                        <a:spcAft>
                          <a:spcPts val="0"/>
                        </a:spcAft>
                        <a:buClrTx/>
                        <a:buSzTx/>
                        <a:buFontTx/>
                        <a:buNone/>
                        <a:tabLst/>
                        <a:defRPr/>
                      </a:pPr>
                      <a:r>
                        <a:rPr lang="fr-FR" sz="1400" b="0" i="0" u="none" strike="noStrike" kern="1200" dirty="0" err="1" smtClean="0">
                          <a:solidFill>
                            <a:srgbClr val="000000"/>
                          </a:solidFill>
                          <a:effectLst/>
                          <a:latin typeface="+mn-lt"/>
                          <a:ea typeface="+mn-ea"/>
                          <a:cs typeface="+mn-cs"/>
                        </a:rPr>
                        <a:t>RepliedTo</a:t>
                      </a:r>
                      <a:endParaRPr lang="fr-FR" sz="1400" b="0" i="0" u="none" strike="noStrike" kern="1200" dirty="0" smtClean="0">
                        <a:solidFill>
                          <a:srgbClr val="000000"/>
                        </a:solidFill>
                        <a:effectLst/>
                        <a:latin typeface="+mn-lt"/>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marL="95250" indent="0"/>
                      <a:r>
                        <a:rPr lang="sv-SE" sz="1400" kern="1200" dirty="0" smtClean="0">
                          <a:solidFill>
                            <a:schemeClr val="tx1"/>
                          </a:solidFill>
                          <a:effectLst/>
                          <a:latin typeface="+mn-lt"/>
                          <a:ea typeface="Calibri" panose="020F0502020204030204" pitchFamily="34" charset="0"/>
                          <a:cs typeface="Calibri" panose="020F0502020204030204" pitchFamily="34" charset="0"/>
                        </a:rPr>
                        <a:t>S5-191343</a:t>
                      </a:r>
                      <a:endParaRPr lang="sv-SE" sz="14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r>
              <a:tr h="426208">
                <a:tc>
                  <a:txBody>
                    <a:bodyPr/>
                    <a:lstStyle/>
                    <a:p>
                      <a:pPr marL="95250" indent="0" algn="l" fontAlgn="t"/>
                      <a:r>
                        <a:rPr lang="fr-FR" sz="1400" b="0" i="0" u="none" strike="noStrike" dirty="0">
                          <a:solidFill>
                            <a:srgbClr val="000000"/>
                          </a:solidFill>
                          <a:effectLst/>
                          <a:latin typeface="+mn-lt"/>
                        </a:rPr>
                        <a:t>S5-191295</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marL="95250" indent="0" algn="l" fontAlgn="t"/>
                      <a:r>
                        <a:rPr lang="en-US" sz="1400" b="0" i="0" u="none" strike="noStrike">
                          <a:solidFill>
                            <a:srgbClr val="000000"/>
                          </a:solidFill>
                          <a:effectLst/>
                          <a:latin typeface="+mn-lt"/>
                        </a:rPr>
                        <a:t>Resubmitted Ls from ITU-T to SA5 on  Energy Efficiency (reply to ETSI TC EE - EE(18)053033-E)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marL="95250" indent="0" algn="l" fontAlgn="t"/>
                      <a:r>
                        <a:rPr lang="fr-FR" sz="1400" b="0" i="0" u="none" strike="noStrike" dirty="0">
                          <a:solidFill>
                            <a:srgbClr val="000000"/>
                          </a:solidFill>
                          <a:effectLst/>
                          <a:latin typeface="+mn-lt"/>
                        </a:rPr>
                        <a:t>ITU-T SG5</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marL="82550" indent="0"/>
                      <a:r>
                        <a:rPr lang="fr-FR" sz="1400" b="0" i="0" u="none" strike="noStrike" kern="1200" dirty="0" err="1" smtClean="0">
                          <a:solidFill>
                            <a:srgbClr val="000000"/>
                          </a:solidFill>
                          <a:effectLst/>
                          <a:latin typeface="+mn-lt"/>
                          <a:ea typeface="+mn-ea"/>
                          <a:cs typeface="+mn-cs"/>
                        </a:rPr>
                        <a:t>RepliedTo</a:t>
                      </a:r>
                      <a:endParaRPr lang="fr-FR" sz="1400" b="0" i="0" u="none" strike="noStrike" kern="1200" dirty="0">
                        <a:solidFill>
                          <a:srgbClr val="000000"/>
                        </a:solidFill>
                        <a:effectLst/>
                        <a:latin typeface="+mn-lt"/>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marL="95250" indent="0"/>
                      <a:r>
                        <a:rPr lang="fr-FR" sz="1400" kern="1200" dirty="0" smtClean="0">
                          <a:solidFill>
                            <a:schemeClr val="tx1"/>
                          </a:solidFill>
                          <a:effectLst/>
                          <a:latin typeface="+mn-lt"/>
                          <a:ea typeface="Calibri" panose="020F0502020204030204" pitchFamily="34" charset="0"/>
                          <a:cs typeface="Calibri" panose="020F0502020204030204" pitchFamily="34" charset="0"/>
                        </a:rPr>
                        <a:t>S5-191344</a:t>
                      </a:r>
                      <a:endParaRPr lang="fr-FR" sz="14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r>
            </a:tbl>
          </a:graphicData>
        </a:graphic>
      </p:graphicFrame>
    </p:spTree>
    <p:extLst>
      <p:ext uri="{BB962C8B-B14F-4D97-AF65-F5344CB8AC3E}">
        <p14:creationId xmlns:p14="http://schemas.microsoft.com/office/powerpoint/2010/main" val="136383506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Rel-16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(8/10)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222467726"/>
              </p:ext>
            </p:extLst>
          </p:nvPr>
        </p:nvGraphicFramePr>
        <p:xfrm>
          <a:off x="286603" y="1196648"/>
          <a:ext cx="11586948" cy="4600737"/>
        </p:xfrm>
        <a:graphic>
          <a:graphicData uri="http://schemas.openxmlformats.org/drawingml/2006/table">
            <a:tbl>
              <a:tblPr/>
              <a:tblGrid>
                <a:gridCol w="1811763">
                  <a:extLst>
                    <a:ext uri="{9D8B030D-6E8A-4147-A177-3AD203B41FA5}">
                      <a16:colId xmlns="" xmlns:a16="http://schemas.microsoft.com/office/drawing/2014/main" val="20000"/>
                    </a:ext>
                  </a:extLst>
                </a:gridCol>
                <a:gridCol w="3965663">
                  <a:extLst>
                    <a:ext uri="{9D8B030D-6E8A-4147-A177-3AD203B41FA5}">
                      <a16:colId xmlns="" xmlns:a16="http://schemas.microsoft.com/office/drawing/2014/main" val="20001"/>
                    </a:ext>
                  </a:extLst>
                </a:gridCol>
                <a:gridCol w="2965340"/>
                <a:gridCol w="2844182">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Discovery of management services in 5G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5GDMS</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820035</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Huawei</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10% -&gt; </a:t>
                      </a:r>
                      <a:r>
                        <a:rPr kumimoji="0" lang="en-US"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10%</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SA#84 – June 2019</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endPar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As input to the meeting there were 13 contributions, 2 were withdrawn. All available contributions were treated. </a:t>
                      </a:r>
                    </a:p>
                    <a:p>
                      <a:pPr marL="0" lvl="0" indent="0">
                        <a:buFont typeface="Arial" panose="020B0604020202020204" pitchFamily="34" charset="0"/>
                        <a:buNone/>
                      </a:pP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0" lvl="0" indent="0">
                        <a:buFont typeface="Arial" panose="020B0604020202020204" pitchFamily="34" charset="0"/>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discussed: </a:t>
                      </a:r>
                    </a:p>
                    <a:p>
                      <a:pPr marL="285750" lvl="0" indent="-285750">
                        <a:buFont typeface="Arial" panose="020B0604020202020204" pitchFamily="34" charset="0"/>
                        <a:buChar char="•"/>
                      </a:pP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MnS</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discovery content placement and way forward in release 16;</a:t>
                      </a:r>
                    </a:p>
                    <a:p>
                      <a:pPr marL="285750" lvl="0" indent="-285750">
                        <a:buFont typeface="Arial" panose="020B0604020202020204" pitchFamily="34" charset="0"/>
                        <a:buChar char="•"/>
                      </a:pP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MnS</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discovery content placement and way forward in release 15;</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Stage 1 high level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MnS</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discovery UC;</a:t>
                      </a:r>
                    </a:p>
                    <a:p>
                      <a:pPr marL="285750" lvl="0" indent="-285750">
                        <a:buFont typeface="Arial" panose="020B0604020202020204" pitchFamily="34" charset="0"/>
                        <a:buChar char="•"/>
                      </a:pP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MnS</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discovery concept from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draftCR</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and</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Information about available IT technologies for stage 3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MnS</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discovery solution set.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 for approval by SA5</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1250697943"/>
      </p:ext>
    </p:extLst>
  </p:cSld>
  <p:clrMapOvr>
    <a:masterClrMapping/>
  </p:clrMapOvr>
  <p:transition spd="slow"/>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Rel-16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(9/10)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644254244"/>
              </p:ext>
            </p:extLst>
          </p:nvPr>
        </p:nvGraphicFramePr>
        <p:xfrm>
          <a:off x="286603" y="1415016"/>
          <a:ext cx="11586948" cy="4600737"/>
        </p:xfrm>
        <a:graphic>
          <a:graphicData uri="http://schemas.openxmlformats.org/drawingml/2006/table">
            <a:tbl>
              <a:tblPr/>
              <a:tblGrid>
                <a:gridCol w="1811763">
                  <a:extLst>
                    <a:ext uri="{9D8B030D-6E8A-4147-A177-3AD203B41FA5}">
                      <a16:colId xmlns="" xmlns:a16="http://schemas.microsoft.com/office/drawing/2014/main" val="20000"/>
                    </a:ext>
                  </a:extLst>
                </a:gridCol>
                <a:gridCol w="3965663">
                  <a:extLst>
                    <a:ext uri="{9D8B030D-6E8A-4147-A177-3AD203B41FA5}">
                      <a16:colId xmlns="" xmlns:a16="http://schemas.microsoft.com/office/drawing/2014/main" val="20001"/>
                    </a:ext>
                  </a:extLst>
                </a:gridCol>
                <a:gridCol w="2965340"/>
                <a:gridCol w="2844182">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NRM enhancements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err="1" smtClean="0">
                          <a:solidFill>
                            <a:schemeClr val="tx1"/>
                          </a:solidFill>
                          <a:effectLst/>
                          <a:latin typeface="+mn-lt"/>
                          <a:ea typeface="+mn-ea"/>
                          <a:cs typeface="+mn-cs"/>
                        </a:rPr>
                        <a:t>eNRM</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820032</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Nokia</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0% -&gt; 0%</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SA#84 – June 2019</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endPar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 session at this 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 for approval by SA5</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3753588042"/>
      </p:ext>
    </p:extLst>
  </p:cSld>
  <p:clrMapOvr>
    <a:masterClrMapping/>
  </p:clrMapOvr>
  <p:transition spd="slow"/>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Rel-16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(10/10)</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922047783"/>
              </p:ext>
            </p:extLst>
          </p:nvPr>
        </p:nvGraphicFramePr>
        <p:xfrm>
          <a:off x="286603" y="1374072"/>
          <a:ext cx="11586948" cy="4600737"/>
        </p:xfrm>
        <a:graphic>
          <a:graphicData uri="http://schemas.openxmlformats.org/drawingml/2006/table">
            <a:tbl>
              <a:tblPr/>
              <a:tblGrid>
                <a:gridCol w="1811763">
                  <a:extLst>
                    <a:ext uri="{9D8B030D-6E8A-4147-A177-3AD203B41FA5}">
                      <a16:colId xmlns="" xmlns:a16="http://schemas.microsoft.com/office/drawing/2014/main" val="20000"/>
                    </a:ext>
                  </a:extLst>
                </a:gridCol>
                <a:gridCol w="3965663">
                  <a:extLst>
                    <a:ext uri="{9D8B030D-6E8A-4147-A177-3AD203B41FA5}">
                      <a16:colId xmlns="" xmlns:a16="http://schemas.microsoft.com/office/drawing/2014/main" val="20001"/>
                    </a:ext>
                  </a:extLst>
                </a:gridCol>
                <a:gridCol w="2965340"/>
                <a:gridCol w="2844182">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Trace Management in the context of Services Based Management Architecture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TM_SBMA</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820036</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Nokia</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0% -&gt; </a:t>
                      </a: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0%</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SA#84 – June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endPar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 session at this meeting.</a:t>
                      </a: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 for approval by SA5</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998633000"/>
      </p:ext>
    </p:extLst>
  </p:cSld>
  <p:clrMapOvr>
    <a:masterClrMapping/>
  </p:clrMapOvr>
  <p:transition spd="slow"/>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(1/8)</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758330716"/>
              </p:ext>
            </p:extLst>
          </p:nvPr>
        </p:nvGraphicFramePr>
        <p:xfrm>
          <a:off x="177420" y="1401368"/>
          <a:ext cx="11887201" cy="4452141"/>
        </p:xfrm>
        <a:graphic>
          <a:graphicData uri="http://schemas.openxmlformats.org/drawingml/2006/table">
            <a:tbl>
              <a:tblPr/>
              <a:tblGrid>
                <a:gridCol w="1858711">
                  <a:extLst>
                    <a:ext uri="{9D8B030D-6E8A-4147-A177-3AD203B41FA5}">
                      <a16:colId xmlns="" xmlns:a16="http://schemas.microsoft.com/office/drawing/2014/main" val="20000"/>
                    </a:ext>
                  </a:extLst>
                </a:gridCol>
                <a:gridCol w="4068425">
                  <a:extLst>
                    <a:ext uri="{9D8B030D-6E8A-4147-A177-3AD203B41FA5}">
                      <a16:colId xmlns="" xmlns:a16="http://schemas.microsoft.com/office/drawing/2014/main" val="20001"/>
                    </a:ext>
                  </a:extLst>
                </a:gridCol>
                <a:gridCol w="3042181"/>
                <a:gridCol w="2917884">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Study on integration of ONAP DCAE and 3GPP management architecture</a:t>
                      </a:r>
                      <a:endParaRPr kumimoji="0" lang="en-GB" altLang="zh-CN" sz="1600" b="1" i="1"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FS_ONAPDCAE</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780031</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AT&amp;T, Orange</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80% -&gt; </a:t>
                      </a: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95%</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SA#83 – March 2019</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TR 28.890 (Previously TR 28.900)</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87316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An editorial clean-up has been proposed</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Some slightly technical improvements have been made, enhancing the quality of the TR</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Information on event throttling has been removed from the TR, as it appears that event throttling is not triggered by DCAE in ONAP R3, hence it is out of scope of the TR</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 statement that alarm lifecycle management is not supported in ONAP R3 has been introduced.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3000"/>
                      </a:schemeClr>
                    </a:solidFill>
                  </a:tcPr>
                </a:tc>
                <a:tc gridSpan="3">
                  <a:txBody>
                    <a:bodyPr/>
                    <a:lstStyle/>
                    <a:p>
                      <a:r>
                        <a:rPr kumimoji="0" lang="en-GB"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3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2068726912"/>
      </p:ext>
    </p:extLst>
  </p:cSld>
  <p:clrMapOvr>
    <a:masterClrMapping/>
  </p:clrMapOvr>
  <p:transition spd="slow"/>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(2/8)</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207905242"/>
              </p:ext>
            </p:extLst>
          </p:nvPr>
        </p:nvGraphicFramePr>
        <p:xfrm>
          <a:off x="835573" y="1313128"/>
          <a:ext cx="10537719" cy="4782866"/>
        </p:xfrm>
        <a:graphic>
          <a:graphicData uri="http://schemas.openxmlformats.org/drawingml/2006/table">
            <a:tbl>
              <a:tblPr/>
              <a:tblGrid>
                <a:gridCol w="1647702">
                  <a:extLst>
                    <a:ext uri="{9D8B030D-6E8A-4147-A177-3AD203B41FA5}">
                      <a16:colId xmlns="" xmlns:a16="http://schemas.microsoft.com/office/drawing/2014/main" val="20000"/>
                    </a:ext>
                  </a:extLst>
                </a:gridCol>
                <a:gridCol w="3606562">
                  <a:extLst>
                    <a:ext uri="{9D8B030D-6E8A-4147-A177-3AD203B41FA5}">
                      <a16:colId xmlns="" xmlns:a16="http://schemas.microsoft.com/office/drawing/2014/main" val="20001"/>
                    </a:ext>
                  </a:extLst>
                </a:gridCol>
                <a:gridCol w="2696821"/>
                <a:gridCol w="2586634">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Study on integration of ONAP and 3GPP configuration management services for 5G networks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FS_ONAPCINT</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800038</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Ericsson</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60% -&gt; </a:t>
                      </a: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61%</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SA#83 – March 2019</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TR 28.890 (Previously TR 28.900)</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 contribution regarding the replacement of 3GPP management system with 3GPP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MnF</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has been discussed and approved.</a:t>
                      </a: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a:t>
                      </a:r>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3248259942"/>
      </p:ext>
    </p:extLst>
  </p:cSld>
  <p:clrMapOvr>
    <a:masterClrMapping/>
  </p:clrMapOvr>
  <p:transition spd="slow"/>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(3/8)</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967249746"/>
              </p:ext>
            </p:extLst>
          </p:nvPr>
        </p:nvGraphicFramePr>
        <p:xfrm>
          <a:off x="189186" y="1360424"/>
          <a:ext cx="11824139" cy="4782866"/>
        </p:xfrm>
        <a:graphic>
          <a:graphicData uri="http://schemas.openxmlformats.org/drawingml/2006/table">
            <a:tbl>
              <a:tblPr/>
              <a:tblGrid>
                <a:gridCol w="1848850">
                  <a:extLst>
                    <a:ext uri="{9D8B030D-6E8A-4147-A177-3AD203B41FA5}">
                      <a16:colId xmlns="" xmlns:a16="http://schemas.microsoft.com/office/drawing/2014/main" val="20000"/>
                    </a:ext>
                  </a:extLst>
                </a:gridCol>
                <a:gridCol w="4046842">
                  <a:extLst>
                    <a:ext uri="{9D8B030D-6E8A-4147-A177-3AD203B41FA5}">
                      <a16:colId xmlns="" xmlns:a16="http://schemas.microsoft.com/office/drawing/2014/main" val="20001"/>
                    </a:ext>
                  </a:extLst>
                </a:gridCol>
                <a:gridCol w="3026042"/>
                <a:gridCol w="2902405">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Study on protocol enhancement for real time communication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FS_PROTIMP</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800037</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Nokia</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0% -&gt; </a:t>
                      </a: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0%</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SA#83 – March 2019</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TR 28.823</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 session at this meeting.</a:t>
                      </a:r>
                      <a:endPar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1306958927"/>
      </p:ext>
    </p:extLst>
  </p:cSld>
  <p:clrMapOvr>
    <a:masterClrMapping/>
  </p:clrMapOvr>
  <p:transition spd="slow"/>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(4/8)</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512806870"/>
              </p:ext>
            </p:extLst>
          </p:nvPr>
        </p:nvGraphicFramePr>
        <p:xfrm>
          <a:off x="835573" y="1381368"/>
          <a:ext cx="10537719" cy="4782866"/>
        </p:xfrm>
        <a:graphic>
          <a:graphicData uri="http://schemas.openxmlformats.org/drawingml/2006/table">
            <a:tbl>
              <a:tblPr/>
              <a:tblGrid>
                <a:gridCol w="1647702">
                  <a:extLst>
                    <a:ext uri="{9D8B030D-6E8A-4147-A177-3AD203B41FA5}">
                      <a16:colId xmlns="" xmlns:a16="http://schemas.microsoft.com/office/drawing/2014/main" val="20000"/>
                    </a:ext>
                  </a:extLst>
                </a:gridCol>
                <a:gridCol w="3606562">
                  <a:extLst>
                    <a:ext uri="{9D8B030D-6E8A-4147-A177-3AD203B41FA5}">
                      <a16:colId xmlns="" xmlns:a16="http://schemas.microsoft.com/office/drawing/2014/main" val="20001"/>
                    </a:ext>
                  </a:extLst>
                </a:gridCol>
                <a:gridCol w="2696821"/>
                <a:gridCol w="2586634">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Study on management aspects of edge computing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FS_MAN_EC</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800039</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Intel</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20% -&gt; </a:t>
                      </a: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40</a:t>
                      </a: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SA#83 – March 2019</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TR 28.803</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mj-lt"/>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discussed the following contributions:</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Incoming LS from ETSI ISG MEC and the proposed reply;</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UC and solutions for NRF configuration</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UC on available UPF information</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Solution for UPF LCM for EC</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Solution for SMF configuration for EC</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UC on PM for EC</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UC on FM for EC</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UC on CM for EC</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3455001826"/>
      </p:ext>
    </p:extLst>
  </p:cSld>
  <p:clrMapOvr>
    <a:masterClrMapping/>
  </p:clrMapOvr>
  <p:transition spd="slow"/>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(5/8)</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706137818"/>
              </p:ext>
            </p:extLst>
          </p:nvPr>
        </p:nvGraphicFramePr>
        <p:xfrm>
          <a:off x="835573" y="1367720"/>
          <a:ext cx="11146630" cy="4804016"/>
        </p:xfrm>
        <a:graphic>
          <a:graphicData uri="http://schemas.openxmlformats.org/drawingml/2006/table">
            <a:tbl>
              <a:tblPr/>
              <a:tblGrid>
                <a:gridCol w="1742913">
                  <a:extLst>
                    <a:ext uri="{9D8B030D-6E8A-4147-A177-3AD203B41FA5}">
                      <a16:colId xmlns="" xmlns:a16="http://schemas.microsoft.com/office/drawing/2014/main" val="20000"/>
                    </a:ext>
                  </a:extLst>
                </a:gridCol>
                <a:gridCol w="3814963">
                  <a:extLst>
                    <a:ext uri="{9D8B030D-6E8A-4147-A177-3AD203B41FA5}">
                      <a16:colId xmlns="" xmlns:a16="http://schemas.microsoft.com/office/drawing/2014/main" val="20001"/>
                    </a:ext>
                  </a:extLst>
                </a:gridCol>
                <a:gridCol w="2852654"/>
                <a:gridCol w="2736100">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Study on tenancy concept in 5G networks and network slicing management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FS_TENANCYC</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810022</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Huawei</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20% -&gt; </a:t>
                      </a: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2</a:t>
                      </a:r>
                      <a:r>
                        <a:rPr kumimoji="0" lang="en-US"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5%</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SA#84 – June 2019</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TR 28.804</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As input to the meeting there where 6 contributions. All contributions were treated.</a:t>
                      </a:r>
                    </a:p>
                    <a:p>
                      <a:pPr marL="0" lvl="0" indent="0">
                        <a:buFontTx/>
                        <a:buNone/>
                      </a:pP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0" lvl="0" indent="0">
                        <a:buFontTx/>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discussed the tenancy concept in context of:</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Statement to list open issues in this study when 3GPP management system exposes management capabilities to tenants.</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Continuation of adding tenancy concept of multiple exposure of same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MnS</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concept and particular recommendations that 3GPP management system needs to address performance management data isolation when expose those to tenants.</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concept that 3GPP network is considered as a “tenant” to virtual resource access and management when some parts of 3GPP network are built on virtualization environment. </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use cases that are related to identified concepts in this study.</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2471791641"/>
      </p:ext>
    </p:extLst>
  </p:cSld>
  <p:clrMapOvr>
    <a:masterClrMapping/>
  </p:clrMapOvr>
  <p:transition spd="slow"/>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(6/8)</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863919727"/>
              </p:ext>
            </p:extLst>
          </p:nvPr>
        </p:nvGraphicFramePr>
        <p:xfrm>
          <a:off x="835573" y="1313128"/>
          <a:ext cx="10537719" cy="4782866"/>
        </p:xfrm>
        <a:graphic>
          <a:graphicData uri="http://schemas.openxmlformats.org/drawingml/2006/table">
            <a:tbl>
              <a:tblPr/>
              <a:tblGrid>
                <a:gridCol w="1647702">
                  <a:extLst>
                    <a:ext uri="{9D8B030D-6E8A-4147-A177-3AD203B41FA5}">
                      <a16:colId xmlns="" xmlns:a16="http://schemas.microsoft.com/office/drawing/2014/main" val="20000"/>
                    </a:ext>
                  </a:extLst>
                </a:gridCol>
                <a:gridCol w="3606562">
                  <a:extLst>
                    <a:ext uri="{9D8B030D-6E8A-4147-A177-3AD203B41FA5}">
                      <a16:colId xmlns="" xmlns:a16="http://schemas.microsoft.com/office/drawing/2014/main" val="20001"/>
                    </a:ext>
                  </a:extLst>
                </a:gridCol>
                <a:gridCol w="2696821"/>
                <a:gridCol w="2586634">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Study on management aspects of communication services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FS_CSMAN</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810029</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Ericsson</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40% -&gt; </a:t>
                      </a:r>
                      <a:r>
                        <a:rPr kumimoji="0" lang="en-US"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60%</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SA#84 – June 2019</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TR 28.805</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As input to the meeting there were 18 contributions; covering definition, concepts and background, use cases, requirements, solutions and a discussion paper on lifecycle management.</a:t>
                      </a:r>
                    </a:p>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Good discussion on concept, definitions and terminology, a number of new use cases and few solutions were agreed. </a:t>
                      </a: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2471791641"/>
      </p:ext>
    </p:extLst>
  </p:cSld>
  <p:clrMapOvr>
    <a:masterClrMapping/>
  </p:clrMapOvr>
  <p:transition spd="slow"/>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(7/8)</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897651024"/>
              </p:ext>
            </p:extLst>
          </p:nvPr>
        </p:nvGraphicFramePr>
        <p:xfrm>
          <a:off x="245660" y="1367720"/>
          <a:ext cx="11764370" cy="4827327"/>
        </p:xfrm>
        <a:graphic>
          <a:graphicData uri="http://schemas.openxmlformats.org/drawingml/2006/table">
            <a:tbl>
              <a:tblPr/>
              <a:tblGrid>
                <a:gridCol w="1839504">
                  <a:extLst>
                    <a:ext uri="{9D8B030D-6E8A-4147-A177-3AD203B41FA5}">
                      <a16:colId xmlns="" xmlns:a16="http://schemas.microsoft.com/office/drawing/2014/main" val="20000"/>
                    </a:ext>
                  </a:extLst>
                </a:gridCol>
                <a:gridCol w="3824317">
                  <a:extLst>
                    <a:ext uri="{9D8B030D-6E8A-4147-A177-3AD203B41FA5}">
                      <a16:colId xmlns="" xmlns:a16="http://schemas.microsoft.com/office/drawing/2014/main" val="20001"/>
                    </a:ext>
                  </a:extLst>
                </a:gridCol>
                <a:gridCol w="202069"/>
                <a:gridCol w="3010747"/>
                <a:gridCol w="2887733">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3">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Study on Self-Organizing Networks (SON) for 5G</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FS_SON_5G</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3" vMerge="1">
                  <a:txBody>
                    <a:bodyPr/>
                    <a:lstStyle/>
                    <a:p>
                      <a:endParaRPr lang="en-GB"/>
                    </a:p>
                  </a:txBody>
                  <a:tcPr/>
                </a:tc>
                <a:tc hMerge="1" vMerge="1">
                  <a:txBody>
                    <a:bodyPr/>
                    <a:lstStyle/>
                    <a:p>
                      <a:endParaRPr lang="fr-FR"/>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810030</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Intel</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10% -&gt; </a:t>
                      </a: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30</a:t>
                      </a: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SA#84 – June 2019</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TR 28.861</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450031">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4">
                  <a:txBody>
                    <a:bodyPr/>
                    <a:lstStyle/>
                    <a:p>
                      <a:pPr marL="0" lvl="0" indent="0">
                        <a:buFontTx/>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discussed the contribution related to the following topics:</a:t>
                      </a: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1101945">
                <a:tc vMerge="1">
                  <a:txBody>
                    <a:bodyPr/>
                    <a:lstStyle/>
                    <a:p>
                      <a:endParaRPr lang="fr-FR"/>
                    </a:p>
                  </a:txBody>
                  <a:tcPr/>
                </a:tc>
                <a:tc>
                  <a:txBody>
                    <a:bodyPr/>
                    <a:lstStyle/>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TR structure;</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RACH optimization; </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ANR optimization;</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Beam optimization in CCO;</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E2E service quality optimization;</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SON in disaggregated RAN;</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Categories of SON actions;</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Relation between MDAS and SON;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indent="-285750">
                        <a:buFont typeface="Arial" panose="020B0604020202020204" pitchFamily="34" charset="0"/>
                        <a:buChar char="•"/>
                      </a:pPr>
                      <a:r>
                        <a:rPr lang="fr-FR" sz="1400" dirty="0" err="1" smtClean="0"/>
                        <a:t>Automatic</a:t>
                      </a:r>
                      <a:r>
                        <a:rPr lang="fr-FR" sz="1400" dirty="0" smtClean="0"/>
                        <a:t> Radio Network Configuration Data </a:t>
                      </a:r>
                      <a:r>
                        <a:rPr lang="fr-FR" sz="1400" dirty="0" err="1" smtClean="0"/>
                        <a:t>Preparation</a:t>
                      </a:r>
                      <a:r>
                        <a:rPr lang="fr-FR" sz="1400" dirty="0" smtClean="0"/>
                        <a:t>;</a:t>
                      </a:r>
                    </a:p>
                    <a:p>
                      <a:pPr marL="285750" indent="-285750">
                        <a:buFont typeface="Arial" panose="020B0604020202020204" pitchFamily="34" charset="0"/>
                        <a:buChar char="•"/>
                      </a:pPr>
                      <a:r>
                        <a:rPr lang="fr-FR" sz="1400" dirty="0" smtClean="0"/>
                        <a:t>Multi-</a:t>
                      </a:r>
                      <a:r>
                        <a:rPr lang="fr-FR" sz="1400" dirty="0" err="1" smtClean="0"/>
                        <a:t>vendor</a:t>
                      </a:r>
                      <a:r>
                        <a:rPr lang="fr-FR" sz="1400" dirty="0" smtClean="0"/>
                        <a:t> plug and </a:t>
                      </a:r>
                      <a:r>
                        <a:rPr lang="fr-FR" sz="1400" dirty="0" err="1" smtClean="0"/>
                        <a:t>play</a:t>
                      </a:r>
                      <a:r>
                        <a:rPr lang="fr-FR" sz="1400" dirty="0" smtClean="0"/>
                        <a:t> for </a:t>
                      </a:r>
                      <a:r>
                        <a:rPr lang="fr-FR" sz="1400" dirty="0" err="1" smtClean="0"/>
                        <a:t>NFs</a:t>
                      </a:r>
                      <a:r>
                        <a:rPr lang="fr-FR" sz="1400" dirty="0" smtClean="0"/>
                        <a:t>;</a:t>
                      </a:r>
                    </a:p>
                    <a:p>
                      <a:pPr marL="285750" indent="-285750">
                        <a:buFont typeface="Arial" panose="020B0604020202020204" pitchFamily="34" charset="0"/>
                        <a:buChar char="•"/>
                      </a:pPr>
                      <a:r>
                        <a:rPr lang="fr-FR" sz="1400" dirty="0" smtClean="0"/>
                        <a:t>NSI </a:t>
                      </a:r>
                      <a:r>
                        <a:rPr lang="fr-FR" sz="1400" dirty="0" err="1" smtClean="0"/>
                        <a:t>coverage</a:t>
                      </a:r>
                      <a:r>
                        <a:rPr lang="fr-FR" sz="1400" dirty="0" smtClean="0"/>
                        <a:t> and </a:t>
                      </a:r>
                      <a:r>
                        <a:rPr lang="fr-FR" sz="1400" dirty="0" err="1" smtClean="0"/>
                        <a:t>capacity</a:t>
                      </a:r>
                      <a:r>
                        <a:rPr lang="fr-FR" sz="1400" dirty="0" smtClean="0"/>
                        <a:t> </a:t>
                      </a:r>
                      <a:r>
                        <a:rPr lang="fr-FR" sz="1400" dirty="0" err="1" smtClean="0"/>
                        <a:t>optimization</a:t>
                      </a:r>
                      <a:r>
                        <a:rPr lang="fr-FR" sz="1400" dirty="0" smtClean="0"/>
                        <a:t>;</a:t>
                      </a:r>
                    </a:p>
                    <a:p>
                      <a:pPr marL="285750" indent="-285750">
                        <a:buFont typeface="Arial" panose="020B0604020202020204" pitchFamily="34" charset="0"/>
                        <a:buChar char="•"/>
                      </a:pPr>
                      <a:r>
                        <a:rPr lang="fr-FR" sz="1400" dirty="0" smtClean="0"/>
                        <a:t>Corrections of </a:t>
                      </a:r>
                      <a:r>
                        <a:rPr lang="fr-FR" sz="1400" dirty="0" err="1" smtClean="0"/>
                        <a:t>references</a:t>
                      </a:r>
                      <a:r>
                        <a:rPr lang="fr-FR" sz="1400" dirty="0" smtClean="0"/>
                        <a:t>, </a:t>
                      </a:r>
                      <a:r>
                        <a:rPr lang="fr-FR" sz="1400" dirty="0" err="1" smtClean="0"/>
                        <a:t>used</a:t>
                      </a:r>
                      <a:r>
                        <a:rPr lang="fr-FR" sz="1400" dirty="0" smtClean="0"/>
                        <a:t> </a:t>
                      </a:r>
                      <a:r>
                        <a:rPr lang="fr-FR" sz="1400" dirty="0" err="1" smtClean="0"/>
                        <a:t>abbreviations</a:t>
                      </a:r>
                      <a:r>
                        <a:rPr lang="fr-FR" sz="1400" dirty="0" smtClean="0"/>
                        <a:t>, scope and </a:t>
                      </a:r>
                      <a:r>
                        <a:rPr lang="fr-FR" sz="1400" dirty="0" err="1" smtClean="0"/>
                        <a:t>requirements</a:t>
                      </a:r>
                      <a:r>
                        <a:rPr lang="fr-FR" sz="1400" dirty="0" smtClean="0"/>
                        <a:t>;</a:t>
                      </a:r>
                    </a:p>
                    <a:p>
                      <a:pPr marL="285750" indent="-285750">
                        <a:buFont typeface="Arial" panose="020B0604020202020204" pitchFamily="34" charset="0"/>
                        <a:buChar char="•"/>
                      </a:pPr>
                      <a:r>
                        <a:rPr lang="fr-FR" sz="1400" dirty="0" smtClean="0"/>
                        <a:t>TR introduction;</a:t>
                      </a:r>
                    </a:p>
                    <a:p>
                      <a:pPr marL="285750" indent="-285750">
                        <a:buFont typeface="Arial" panose="020B0604020202020204" pitchFamily="34" charset="0"/>
                        <a:buChar char="•"/>
                      </a:pPr>
                      <a:r>
                        <a:rPr lang="fr-FR" sz="1400" dirty="0" err="1" smtClean="0"/>
                        <a:t>Dependency</a:t>
                      </a:r>
                      <a:r>
                        <a:rPr lang="fr-FR" sz="1400" dirty="0" smtClean="0"/>
                        <a:t> on RAN for ANR, PCI, LB, MRO, RACH </a:t>
                      </a:r>
                      <a:r>
                        <a:rPr lang="fr-FR" sz="1400" dirty="0" err="1" smtClean="0"/>
                        <a:t>optimization</a:t>
                      </a:r>
                      <a:r>
                        <a:rPr lang="fr-FR" sz="1400" dirty="0" smtClean="0"/>
                        <a:t>, </a:t>
                      </a:r>
                      <a:r>
                        <a:rPr lang="fr-FR" sz="1400" dirty="0" err="1" smtClean="0"/>
                        <a:t>Energy</a:t>
                      </a:r>
                      <a:r>
                        <a:rPr lang="fr-FR" sz="1400" dirty="0" smtClean="0"/>
                        <a:t> </a:t>
                      </a:r>
                      <a:r>
                        <a:rPr lang="fr-FR" sz="1400" dirty="0" err="1" smtClean="0"/>
                        <a:t>Saving</a:t>
                      </a:r>
                      <a:r>
                        <a:rPr lang="fr-FR" sz="1400" dirty="0" smtClean="0"/>
                        <a:t>, D-CCO, Trace and MDT.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4">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4">
                  <a:txBody>
                    <a:bodyPr/>
                    <a:lstStyle/>
                    <a:p>
                      <a:r>
                        <a:rPr kumimoji="0" lang="en-GB"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2471791641"/>
      </p:ext>
    </p:extLst>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1143000"/>
          </a:xfrm>
        </p:spPr>
        <p:txBody>
          <a:bodyPr/>
          <a:lstStyle/>
          <a:p>
            <a:r>
              <a:rPr lang="sv-SE" dirty="0"/>
              <a:t>Outgoing </a:t>
            </a:r>
            <a:r>
              <a:rPr lang="sv-SE" dirty="0" smtClean="0"/>
              <a:t>LSs</a:t>
            </a: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3933381538"/>
              </p:ext>
            </p:extLst>
          </p:nvPr>
        </p:nvGraphicFramePr>
        <p:xfrm>
          <a:off x="109183" y="1923229"/>
          <a:ext cx="11778017" cy="3068194"/>
        </p:xfrm>
        <a:graphic>
          <a:graphicData uri="http://schemas.openxmlformats.org/drawingml/2006/table">
            <a:tbl>
              <a:tblPr firstRow="1" bandRow="1">
                <a:tableStyleId>{5C22544A-7EE6-4342-B048-85BDC9FD1C3A}</a:tableStyleId>
              </a:tblPr>
              <a:tblGrid>
                <a:gridCol w="1194718">
                  <a:extLst>
                    <a:ext uri="{9D8B030D-6E8A-4147-A177-3AD203B41FA5}">
                      <a16:colId xmlns:a16="http://schemas.microsoft.com/office/drawing/2014/main" xmlns="" val="570476699"/>
                    </a:ext>
                  </a:extLst>
                </a:gridCol>
                <a:gridCol w="6065890">
                  <a:extLst>
                    <a:ext uri="{9D8B030D-6E8A-4147-A177-3AD203B41FA5}">
                      <a16:colId xmlns:a16="http://schemas.microsoft.com/office/drawing/2014/main" xmlns="" val="2618836924"/>
                    </a:ext>
                  </a:extLst>
                </a:gridCol>
                <a:gridCol w="1514902">
                  <a:extLst>
                    <a:ext uri="{9D8B030D-6E8A-4147-A177-3AD203B41FA5}">
                      <a16:colId xmlns:a16="http://schemas.microsoft.com/office/drawing/2014/main" xmlns="" val="3016348962"/>
                    </a:ext>
                  </a:extLst>
                </a:gridCol>
                <a:gridCol w="1460310">
                  <a:extLst>
                    <a:ext uri="{9D8B030D-6E8A-4147-A177-3AD203B41FA5}">
                      <a16:colId xmlns:a16="http://schemas.microsoft.com/office/drawing/2014/main" xmlns="" val="3690116950"/>
                    </a:ext>
                  </a:extLst>
                </a:gridCol>
                <a:gridCol w="1542197">
                  <a:extLst>
                    <a:ext uri="{9D8B030D-6E8A-4147-A177-3AD203B41FA5}">
                      <a16:colId xmlns:a16="http://schemas.microsoft.com/office/drawing/2014/main" xmlns="" val="2952368263"/>
                    </a:ext>
                  </a:extLst>
                </a:gridCol>
              </a:tblGrid>
              <a:tr h="869200">
                <a:tc>
                  <a:txBody>
                    <a:bodyPr/>
                    <a:lstStyle/>
                    <a:p>
                      <a:pPr algn="ctr">
                        <a:spcAft>
                          <a:spcPts val="0"/>
                        </a:spcAft>
                      </a:pPr>
                      <a:r>
                        <a:rPr lang="sv-SE" sz="16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To</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Cc</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ReplyTo</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xmlns="" val="4283687663"/>
                  </a:ext>
                </a:extLst>
              </a:tr>
              <a:tr h="313899">
                <a:tc>
                  <a:txBody>
                    <a:bodyPr/>
                    <a:lstStyle/>
                    <a:p>
                      <a:pPr marL="95250" indent="0" algn="l" defTabSz="1219170" rtl="0" eaLnBrk="1" fontAlgn="t" latinLnBrk="0" hangingPunct="1"/>
                      <a:r>
                        <a:rPr lang="fr-FR" sz="1400" b="0" i="0" u="none" strike="noStrike" kern="1200" dirty="0" smtClean="0">
                          <a:solidFill>
                            <a:srgbClr val="000000"/>
                          </a:solidFill>
                          <a:effectLst/>
                          <a:latin typeface="+mn-lt"/>
                          <a:ea typeface="+mn-ea"/>
                          <a:cs typeface="+mn-cs"/>
                        </a:rPr>
                        <a:t>S5-191442</a:t>
                      </a:r>
                      <a:endParaRPr lang="fr-FR" sz="1400" b="0" i="0" u="none" strike="noStrike" kern="1200" dirty="0">
                        <a:solidFill>
                          <a:srgbClr val="000000"/>
                        </a:solidFill>
                        <a:effectLst/>
                        <a:latin typeface="+mn-lt"/>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marL="95250" indent="0" algn="l" defTabSz="1219170" rtl="0" eaLnBrk="1" fontAlgn="t" latinLnBrk="0" hangingPunct="1"/>
                      <a:r>
                        <a:rPr lang="en-US" sz="1400" b="0" i="0" u="none" strike="noStrike" kern="1200" dirty="0" smtClean="0">
                          <a:solidFill>
                            <a:srgbClr val="000000"/>
                          </a:solidFill>
                          <a:effectLst/>
                          <a:latin typeface="+mn-lt"/>
                          <a:ea typeface="+mn-ea"/>
                          <a:cs typeface="+mn-cs"/>
                        </a:rPr>
                        <a:t>Reply LS on information on MEC work in 5G </a:t>
                      </a:r>
                      <a:endParaRPr lang="fr-FR" sz="1400" b="0" i="0" u="none" strike="noStrike" kern="1200" dirty="0">
                        <a:solidFill>
                          <a:srgbClr val="000000"/>
                        </a:solidFill>
                        <a:effectLst/>
                        <a:latin typeface="+mn-lt"/>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marL="95250" indent="0" algn="l" defTabSz="1219170" rtl="0" eaLnBrk="1" fontAlgn="t" latinLnBrk="0" hangingPunct="1"/>
                      <a:r>
                        <a:rPr lang="fr-FR" sz="1400" b="0" i="0" u="none" strike="noStrike" kern="1200" dirty="0" smtClean="0">
                          <a:solidFill>
                            <a:srgbClr val="000000"/>
                          </a:solidFill>
                          <a:effectLst/>
                          <a:latin typeface="+mn-lt"/>
                          <a:ea typeface="+mn-ea"/>
                          <a:cs typeface="+mn-cs"/>
                        </a:rPr>
                        <a:t>ETSI MEC</a:t>
                      </a:r>
                      <a:endParaRPr lang="fr-FR" sz="1400" b="0" i="0" u="none" strike="noStrike" kern="1200" dirty="0">
                        <a:solidFill>
                          <a:srgbClr val="000000"/>
                        </a:solidFill>
                        <a:effectLst/>
                        <a:latin typeface="+mn-lt"/>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endParaRPr lang="fr-F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marL="95250" indent="0" algn="l" defTabSz="1219170" rtl="0" eaLnBrk="1" latinLnBrk="0" hangingPunct="1">
                        <a:spcAft>
                          <a:spcPts val="0"/>
                        </a:spcAft>
                      </a:pPr>
                      <a:r>
                        <a:rPr lang="fr-FR"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S5-191285</a:t>
                      </a:r>
                      <a:endParaRPr lang="fr-FR"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r>
              <a:tr h="313898">
                <a:tc>
                  <a:txBody>
                    <a:bodyPr/>
                    <a:lstStyle/>
                    <a:p>
                      <a:pPr marL="95250" indent="0" algn="l" fontAlgn="t"/>
                      <a:r>
                        <a:rPr lang="fr-FR" sz="1400" b="0" i="0" u="none" strike="noStrike" kern="1200" dirty="0" smtClean="0">
                          <a:solidFill>
                            <a:srgbClr val="000000"/>
                          </a:solidFill>
                          <a:effectLst/>
                          <a:latin typeface="+mn-lt"/>
                          <a:ea typeface="+mn-ea"/>
                          <a:cs typeface="+mn-cs"/>
                        </a:rPr>
                        <a:t>S5-191340</a:t>
                      </a:r>
                      <a:endParaRPr lang="fr-FR" sz="1400" b="0" i="0" u="none" strike="noStrike" kern="1200" dirty="0">
                        <a:solidFill>
                          <a:srgbClr val="000000"/>
                        </a:solidFill>
                        <a:effectLst/>
                        <a:latin typeface="+mn-lt"/>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marL="95250" indent="0" algn="l" fontAlgn="t"/>
                      <a:r>
                        <a:rPr lang="en-US" sz="1400" b="0" i="0" u="none" strike="noStrike" dirty="0" smtClean="0">
                          <a:solidFill>
                            <a:srgbClr val="000000"/>
                          </a:solidFill>
                          <a:effectLst/>
                          <a:latin typeface="+mn-lt"/>
                        </a:rPr>
                        <a:t>Reply to: Ls from SA2 to SA5 on Collection of Slice Related Data Analytics from UEs </a:t>
                      </a:r>
                      <a:endParaRPr lang="en-US" sz="1400" b="0" i="0" u="none" strike="noStrike" dirty="0">
                        <a:solidFill>
                          <a:srgbClr val="000000"/>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marL="95250" indent="0" algn="l" fontAlgn="t"/>
                      <a:r>
                        <a:rPr lang="fr-FR" sz="1400" b="0" i="0" u="none" strike="noStrike" dirty="0" smtClean="0">
                          <a:solidFill>
                            <a:srgbClr val="000000"/>
                          </a:solidFill>
                          <a:effectLst/>
                          <a:latin typeface="+mn-lt"/>
                        </a:rPr>
                        <a:t>SA2</a:t>
                      </a:r>
                      <a:endParaRPr lang="fr-FR" sz="1400" b="0" i="0" u="none" strike="noStrike" dirty="0">
                        <a:solidFill>
                          <a:srgbClr val="000000"/>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marL="95250" indent="0">
                        <a:spcAft>
                          <a:spcPts val="0"/>
                        </a:spcAft>
                      </a:pPr>
                      <a:r>
                        <a:rPr lang="sv-SE" sz="14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SA4, RAN, RAN2, RAN3</a:t>
                      </a:r>
                      <a:endParaRPr lang="sv-SE" sz="14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marL="95250" indent="0" algn="l" defTabSz="1219170" rtl="0" eaLnBrk="1" latinLnBrk="0" hangingPunct="1">
                        <a:spcAft>
                          <a:spcPts val="0"/>
                        </a:spcAft>
                      </a:pPr>
                      <a:r>
                        <a:rPr lang="sv-SE"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S5-191290</a:t>
                      </a: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r>
              <a:tr h="313898">
                <a:tc>
                  <a:txBody>
                    <a:bodyPr/>
                    <a:lstStyle/>
                    <a:p>
                      <a:pPr marL="95250" indent="0" algn="l" defTabSz="1219170" rtl="0" eaLnBrk="1" fontAlgn="t" latinLnBrk="0" hangingPunct="1">
                        <a:spcAft>
                          <a:spcPts val="0"/>
                        </a:spcAft>
                      </a:pPr>
                      <a:r>
                        <a:rPr lang="fr-FR" sz="1400" b="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S5-191342</a:t>
                      </a:r>
                      <a:endParaRPr lang="fr-FR" sz="1400"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marL="95250" indent="0" algn="l" defTabSz="1219170" rtl="0" eaLnBrk="1" fontAlgn="t" latinLnBrk="0" hangingPunct="1">
                        <a:spcAft>
                          <a:spcPts val="0"/>
                        </a:spcAft>
                      </a:pPr>
                      <a:r>
                        <a:rPr lang="en-US"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LS on Reply on Reply LS on Slice related Data Analytics </a:t>
                      </a:r>
                      <a:endParaRPr lang="en-US"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marL="95250" indent="0" algn="l" defTabSz="1219170" rtl="0" eaLnBrk="1" fontAlgn="t" latinLnBrk="0" hangingPunct="1">
                        <a:spcAft>
                          <a:spcPts val="0"/>
                        </a:spcAft>
                      </a:pPr>
                      <a:r>
                        <a:rPr lang="fr-FR"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RAN2</a:t>
                      </a:r>
                      <a:endParaRPr lang="fr-FR"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marL="95250" indent="0" algn="l" defTabSz="1219170" rtl="0" eaLnBrk="1" latinLnBrk="0" hangingPunct="1">
                        <a:spcAft>
                          <a:spcPts val="0"/>
                        </a:spcAft>
                      </a:pPr>
                      <a:r>
                        <a:rPr lang="sv-SE"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RAN3, RAN</a:t>
                      </a: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marL="95250" indent="0" algn="l" defTabSz="1219170" rtl="0" eaLnBrk="1" latinLnBrk="0" hangingPunct="1">
                        <a:spcAft>
                          <a:spcPts val="0"/>
                        </a:spcAft>
                      </a:pPr>
                      <a:r>
                        <a:rPr lang="sv-SE"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S5-191291</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r>
              <a:tr h="313898">
                <a:tc>
                  <a:txBody>
                    <a:bodyPr/>
                    <a:lstStyle/>
                    <a:p>
                      <a:pPr marL="95250" indent="0" algn="l" fontAlgn="t"/>
                      <a:r>
                        <a:rPr lang="fr-FR" sz="1400" b="0" i="0" u="none" strike="noStrike" kern="1200" dirty="0" smtClean="0">
                          <a:solidFill>
                            <a:srgbClr val="000000"/>
                          </a:solidFill>
                          <a:effectLst/>
                          <a:latin typeface="+mn-lt"/>
                          <a:ea typeface="+mn-ea"/>
                          <a:cs typeface="+mn-cs"/>
                        </a:rPr>
                        <a:t>S5-191343</a:t>
                      </a:r>
                      <a:endParaRPr lang="fr-FR" sz="1400" b="0" i="0" u="none" strike="noStrike" kern="1200" dirty="0">
                        <a:solidFill>
                          <a:srgbClr val="000000"/>
                        </a:solidFill>
                        <a:effectLst/>
                        <a:latin typeface="+mn-lt"/>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marL="95250" indent="0" algn="l" fontAlgn="t"/>
                      <a:r>
                        <a:rPr lang="en-US" sz="1400" b="0" i="0" u="none" strike="noStrike" dirty="0" smtClean="0">
                          <a:solidFill>
                            <a:srgbClr val="000000"/>
                          </a:solidFill>
                          <a:effectLst/>
                          <a:latin typeface="+mn-lt"/>
                        </a:rPr>
                        <a:t>Reply to: Reply LS from SA4 to SA5 on Attributes for </a:t>
                      </a:r>
                      <a:r>
                        <a:rPr lang="en-US" sz="1400" b="0" i="0" u="none" strike="noStrike" dirty="0" err="1" smtClean="0">
                          <a:solidFill>
                            <a:srgbClr val="000000"/>
                          </a:solidFill>
                          <a:effectLst/>
                          <a:latin typeface="+mn-lt"/>
                        </a:rPr>
                        <a:t>QoE</a:t>
                      </a:r>
                      <a:r>
                        <a:rPr lang="en-US" sz="1400" b="0" i="0" u="none" strike="noStrike" dirty="0" smtClean="0">
                          <a:solidFill>
                            <a:srgbClr val="000000"/>
                          </a:solidFill>
                          <a:effectLst/>
                          <a:latin typeface="+mn-lt"/>
                        </a:rPr>
                        <a:t> measurement collection </a:t>
                      </a:r>
                      <a:endParaRPr lang="en-US" sz="1400" b="0" i="0" u="none" strike="noStrike" dirty="0">
                        <a:solidFill>
                          <a:srgbClr val="000000"/>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marL="95250" indent="0" algn="l" fontAlgn="t"/>
                      <a:r>
                        <a:rPr lang="fr-FR" sz="1400" b="0" i="0" u="none" strike="noStrike" dirty="0" smtClean="0">
                          <a:solidFill>
                            <a:srgbClr val="000000"/>
                          </a:solidFill>
                          <a:effectLst/>
                          <a:latin typeface="+mn-lt"/>
                        </a:rPr>
                        <a:t>SA4</a:t>
                      </a:r>
                      <a:endParaRPr lang="fr-FR" sz="1400" b="0" i="0" u="none" strike="noStrike" dirty="0">
                        <a:solidFill>
                          <a:srgbClr val="000000"/>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marL="95250" indent="0">
                        <a:spcAft>
                          <a:spcPts val="0"/>
                        </a:spcAft>
                      </a:pPr>
                      <a:r>
                        <a:rPr lang="sv-SE" sz="14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RAN2, RAN3, CT1</a:t>
                      </a:r>
                      <a:endParaRPr lang="sv-SE" sz="14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marL="95250" indent="0" algn="l" defTabSz="1219170" rtl="0" eaLnBrk="1" latinLnBrk="0" hangingPunct="1">
                        <a:spcAft>
                          <a:spcPts val="0"/>
                        </a:spcAft>
                      </a:pPr>
                      <a:r>
                        <a:rPr lang="sv-SE"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S5-191292</a:t>
                      </a: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r>
              <a:tr h="313898">
                <a:tc>
                  <a:txBody>
                    <a:bodyPr/>
                    <a:lstStyle/>
                    <a:p>
                      <a:pPr marL="95250" indent="0" algn="l" fontAlgn="t"/>
                      <a:r>
                        <a:rPr lang="fr-FR" sz="1400" b="0" i="0" u="none" strike="noStrike" kern="1200" dirty="0" smtClean="0">
                          <a:solidFill>
                            <a:srgbClr val="000000"/>
                          </a:solidFill>
                          <a:effectLst/>
                          <a:latin typeface="+mn-lt"/>
                          <a:ea typeface="+mn-ea"/>
                          <a:cs typeface="+mn-cs"/>
                        </a:rPr>
                        <a:t>S5-191344</a:t>
                      </a:r>
                      <a:endParaRPr lang="fr-FR" sz="1400" b="0" i="0" u="none" strike="noStrike" kern="1200" dirty="0">
                        <a:solidFill>
                          <a:srgbClr val="000000"/>
                        </a:solidFill>
                        <a:effectLst/>
                        <a:latin typeface="+mn-lt"/>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marL="95250" indent="0" algn="l" fontAlgn="t"/>
                      <a:r>
                        <a:rPr lang="en-US" sz="1400" b="0" i="0" u="none" strike="noStrike" dirty="0">
                          <a:solidFill>
                            <a:srgbClr val="000000"/>
                          </a:solidFill>
                          <a:effectLst/>
                          <a:latin typeface="+mn-lt"/>
                        </a:rPr>
                        <a:t>LS reply on energy efficiency</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marL="95250" indent="0" algn="l" fontAlgn="t"/>
                      <a:r>
                        <a:rPr lang="fr-FR" sz="1400" b="0" i="0" u="none" strike="noStrike" dirty="0" smtClean="0">
                          <a:solidFill>
                            <a:srgbClr val="000000"/>
                          </a:solidFill>
                          <a:effectLst/>
                          <a:latin typeface="+mn-lt"/>
                        </a:rPr>
                        <a:t>ITU-T SG5</a:t>
                      </a:r>
                      <a:endParaRPr lang="fr-FR" sz="1400" b="0" i="0" u="none" strike="noStrike" dirty="0">
                        <a:solidFill>
                          <a:srgbClr val="000000"/>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marL="95250" indent="0">
                        <a:spcAft>
                          <a:spcPts val="0"/>
                        </a:spcAft>
                      </a:pPr>
                      <a:r>
                        <a:rPr lang="sv-SE" sz="14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ETSI EE</a:t>
                      </a:r>
                      <a:endParaRPr lang="sv-SE" sz="14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marL="95250" indent="0" algn="l" defTabSz="1219170" rtl="0" eaLnBrk="1" latinLnBrk="0" hangingPunct="1">
                        <a:spcAft>
                          <a:spcPts val="0"/>
                        </a:spcAft>
                      </a:pPr>
                      <a:r>
                        <a:rPr lang="sv-SE"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S5-191295</a:t>
                      </a: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r>
              <a:tr h="313898">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fr-FR" sz="1400" b="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S5-191391</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fontAlgn="t"/>
                      <a:r>
                        <a:rPr lang="en-US" sz="1400" b="0" i="0" u="none" strike="noStrike" dirty="0" smtClean="0">
                          <a:solidFill>
                            <a:schemeClr val="tx1"/>
                          </a:solidFill>
                          <a:effectLst/>
                          <a:latin typeface="+mn-lt"/>
                        </a:rPr>
                        <a:t>LS on use case and definitions of PDCP end user throughput measurements </a:t>
                      </a:r>
                      <a:endParaRPr lang="en-US" sz="1400" b="0" i="0" u="none" strike="noStrike" dirty="0" smtClean="0">
                        <a:solidFill>
                          <a:schemeClr val="tx1"/>
                        </a:solidFill>
                        <a:effectLst/>
                        <a:latin typeface="+mn-lt"/>
                      </a:endParaRPr>
                    </a:p>
                    <a:p>
                      <a:pPr marL="95250" indent="0" algn="l" fontAlgn="t"/>
                      <a:r>
                        <a:rPr lang="en-US" sz="1400" b="1" i="0" u="none" strike="noStrike" dirty="0" smtClean="0">
                          <a:solidFill>
                            <a:srgbClr val="FF0000"/>
                          </a:solidFill>
                          <a:effectLst/>
                          <a:latin typeface="+mn-lt"/>
                        </a:rPr>
                        <a:t>-&gt; for email approval</a:t>
                      </a:r>
                      <a:endParaRPr lang="en-US" sz="1400" b="1" i="0" u="none" strike="noStrike" dirty="0" smtClean="0">
                        <a:solidFill>
                          <a:srgbClr val="FF0000"/>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95250" algn="l" fontAlgn="t"/>
                      <a:r>
                        <a:rPr lang="fr-FR" sz="1400" b="0" i="0" u="none" strike="noStrike" dirty="0" smtClean="0">
                          <a:solidFill>
                            <a:schemeClr val="tx1"/>
                          </a:solidFill>
                          <a:effectLst/>
                          <a:latin typeface="+mn-lt"/>
                        </a:rPr>
                        <a:t>RAN2, RAN3</a:t>
                      </a:r>
                      <a:endParaRPr lang="fr-FR" sz="1400" b="0" i="0" u="none" strike="noStrike" dirty="0">
                        <a:solidFill>
                          <a:schemeClr val="tx1"/>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spcAft>
                          <a:spcPts val="0"/>
                        </a:spcAft>
                      </a:pPr>
                      <a:endParaRPr lang="sv-SE" sz="14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indent="0" algn="l" defTabSz="1219170" rtl="0" eaLnBrk="1" latinLnBrk="0" hangingPunct="1">
                        <a:spcAft>
                          <a:spcPts val="0"/>
                        </a:spcAft>
                      </a:pP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139763649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(8/8)</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534337055"/>
              </p:ext>
            </p:extLst>
          </p:nvPr>
        </p:nvGraphicFramePr>
        <p:xfrm>
          <a:off x="245660" y="1367720"/>
          <a:ext cx="11764369" cy="4782866"/>
        </p:xfrm>
        <a:graphic>
          <a:graphicData uri="http://schemas.openxmlformats.org/drawingml/2006/table">
            <a:tbl>
              <a:tblPr/>
              <a:tblGrid>
                <a:gridCol w="1839504">
                  <a:extLst>
                    <a:ext uri="{9D8B030D-6E8A-4147-A177-3AD203B41FA5}">
                      <a16:colId xmlns="" xmlns:a16="http://schemas.microsoft.com/office/drawing/2014/main" val="20000"/>
                    </a:ext>
                  </a:extLst>
                </a:gridCol>
                <a:gridCol w="4026386">
                  <a:extLst>
                    <a:ext uri="{9D8B030D-6E8A-4147-A177-3AD203B41FA5}">
                      <a16:colId xmlns="" xmlns:a16="http://schemas.microsoft.com/office/drawing/2014/main" val="20001"/>
                    </a:ext>
                  </a:extLst>
                </a:gridCol>
                <a:gridCol w="3010746"/>
                <a:gridCol w="2887733">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Study on non-file-based trace reporting</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FS_OAM_RTT</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820037</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smtClean="0">
                          <a:ln>
                            <a:noFill/>
                          </a:ln>
                          <a:solidFill>
                            <a:schemeClr val="tx1"/>
                          </a:solidFill>
                          <a:effectLst/>
                          <a:latin typeface="Calibri" pitchFamily="34" charset="0"/>
                          <a:ea typeface="宋体" pitchFamily="2" charset="-122"/>
                          <a:cs typeface="Arial" charset="0"/>
                        </a:rPr>
                        <a:t>Nokia</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0% -&gt; </a:t>
                      </a: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0%</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SA#84 – June 2019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TR 28.806</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 session at this meeting.</a:t>
                      </a: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1947847424"/>
      </p:ext>
    </p:extLst>
  </p:cSld>
  <p:clrMapOvr>
    <a:masterClrMapping/>
  </p:clrMapOvr>
  <p:transition spd="slow"/>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1143000"/>
          </a:xfrm>
        </p:spPr>
        <p:txBody>
          <a:bodyPr/>
          <a:lstStyle/>
          <a:p>
            <a:r>
              <a:rPr lang="sv-SE" dirty="0" smtClean="0"/>
              <a:t>TRs / TSs to be sent to SA#83</a:t>
            </a: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2917062261"/>
              </p:ext>
            </p:extLst>
          </p:nvPr>
        </p:nvGraphicFramePr>
        <p:xfrm>
          <a:off x="263778" y="2216380"/>
          <a:ext cx="11776295" cy="1263799"/>
        </p:xfrm>
        <a:graphic>
          <a:graphicData uri="http://schemas.openxmlformats.org/drawingml/2006/table">
            <a:tbl>
              <a:tblPr firstRow="1" bandRow="1">
                <a:tableStyleId>{5C22544A-7EE6-4342-B048-85BDC9FD1C3A}</a:tableStyleId>
              </a:tblPr>
              <a:tblGrid>
                <a:gridCol w="1182414">
                  <a:extLst>
                    <a:ext uri="{9D8B030D-6E8A-4147-A177-3AD203B41FA5}">
                      <a16:colId xmlns="" xmlns:a16="http://schemas.microsoft.com/office/drawing/2014/main" val="570476699"/>
                    </a:ext>
                  </a:extLst>
                </a:gridCol>
                <a:gridCol w="6101020">
                  <a:extLst>
                    <a:ext uri="{9D8B030D-6E8A-4147-A177-3AD203B41FA5}">
                      <a16:colId xmlns="" xmlns:a16="http://schemas.microsoft.com/office/drawing/2014/main" val="2618836924"/>
                    </a:ext>
                  </a:extLst>
                </a:gridCol>
                <a:gridCol w="1560475"/>
                <a:gridCol w="2932386">
                  <a:extLst>
                    <a:ext uri="{9D8B030D-6E8A-4147-A177-3AD203B41FA5}">
                      <a16:colId xmlns="" xmlns:a16="http://schemas.microsoft.com/office/drawing/2014/main" val="3016348962"/>
                    </a:ext>
                  </a:extLst>
                </a:gridCol>
              </a:tblGrid>
              <a:tr h="710928">
                <a:tc>
                  <a:txBody>
                    <a:bodyPr/>
                    <a:lstStyle/>
                    <a:p>
                      <a:pPr algn="ctr">
                        <a:spcAft>
                          <a:spcPts val="0"/>
                        </a:spcAft>
                      </a:pPr>
                      <a:r>
                        <a:rPr lang="sv-SE" sz="16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smtClean="0">
                          <a:solidFill>
                            <a:schemeClr val="tx1"/>
                          </a:solidFill>
                          <a:effectLst/>
                          <a:latin typeface="+mn-lt"/>
                          <a:ea typeface="+mn-ea"/>
                          <a:cs typeface="+mn-cs"/>
                        </a:rPr>
                        <a:t>Source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smtClean="0">
                          <a:solidFill>
                            <a:schemeClr val="tx1"/>
                          </a:solidFill>
                          <a:effectLst/>
                          <a:latin typeface="+mn-lt"/>
                          <a:ea typeface="+mn-ea"/>
                          <a:cs typeface="+mn-cs"/>
                        </a:rPr>
                        <a:t>Sent for</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 xmlns:a16="http://schemas.microsoft.com/office/drawing/2014/main" val="4283687663"/>
                  </a:ext>
                </a:extLst>
              </a:tr>
              <a:tr h="552871">
                <a:tc>
                  <a:txBody>
                    <a:bodyPr/>
                    <a:lstStyle/>
                    <a:p>
                      <a:pPr marL="95250" marR="0" indent="0" algn="l" defTabSz="1219170" rtl="0" eaLnBrk="1" latinLnBrk="0" hangingPunct="1">
                        <a:spcAft>
                          <a:spcPts val="0"/>
                        </a:spcAft>
                      </a:pPr>
                      <a:r>
                        <a:rPr lang="sv-SE" sz="1400" b="0" i="0" u="none" strike="noStrike" kern="1200" baseline="0" dirty="0" smtClean="0">
                          <a:solidFill>
                            <a:schemeClr val="dk1"/>
                          </a:solidFill>
                          <a:latin typeface="Calibri" panose="020F0502020204030204" pitchFamily="34" charset="0"/>
                          <a:ea typeface="+mn-ea"/>
                          <a:cs typeface="+mn-cs"/>
                        </a:rPr>
                        <a:t>S5-191300</a:t>
                      </a:r>
                      <a:endParaRPr lang="sv-SE" sz="14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marL="95250" marR="0" indent="0" algn="l" defTabSz="1219170" rtl="0" eaLnBrk="1" latinLnBrk="0" hangingPunct="1"/>
                      <a:r>
                        <a:rPr lang="en-US" sz="1400" b="0" i="0" u="none" strike="noStrike" kern="1200" baseline="0" dirty="0" smtClean="0">
                          <a:solidFill>
                            <a:schemeClr val="dk1"/>
                          </a:solidFill>
                          <a:latin typeface="Calibri" panose="020F0502020204030204" pitchFamily="34" charset="0"/>
                          <a:ea typeface="+mn-ea"/>
                          <a:cs typeface="+mn-cs"/>
                        </a:rPr>
                        <a:t>Presentation of Specification to TSG: TS 28.404 </a:t>
                      </a:r>
                      <a:endParaRPr lang="en-US" sz="1400" b="0" i="0" u="none" strike="noStrike" kern="1200" baseline="0" dirty="0" smtClean="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marL="95250" indent="0" algn="l" defTabSz="1219170" rtl="0" eaLnBrk="1" latinLnBrk="0" hangingPunct="1">
                        <a:spcAft>
                          <a:spcPts val="0"/>
                        </a:spcAft>
                      </a:pPr>
                      <a:r>
                        <a:rPr lang="sv-SE"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Ericsson</a:t>
                      </a: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marL="95250" indent="0">
                        <a:spcAft>
                          <a:spcPts val="0"/>
                        </a:spcAft>
                      </a:pPr>
                      <a:r>
                        <a:rPr lang="sv-SE" sz="14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Information</a:t>
                      </a:r>
                      <a:endParaRPr lang="sv-SE" sz="14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r>
            </a:tbl>
          </a:graphicData>
        </a:graphic>
      </p:graphicFrame>
    </p:spTree>
    <p:extLst>
      <p:ext uri="{BB962C8B-B14F-4D97-AF65-F5344CB8AC3E}">
        <p14:creationId xmlns:p14="http://schemas.microsoft.com/office/powerpoint/2010/main" val="26337162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1143000"/>
          </a:xfrm>
        </p:spPr>
        <p:txBody>
          <a:bodyPr/>
          <a:lstStyle/>
          <a:p>
            <a:r>
              <a:rPr lang="sv-SE" dirty="0" smtClean="0"/>
              <a:t>TRs / TSs to be sent to Edithelp</a:t>
            </a: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1151754895"/>
              </p:ext>
            </p:extLst>
          </p:nvPr>
        </p:nvGraphicFramePr>
        <p:xfrm>
          <a:off x="413903" y="2216380"/>
          <a:ext cx="10981978" cy="1263799"/>
        </p:xfrm>
        <a:graphic>
          <a:graphicData uri="http://schemas.openxmlformats.org/drawingml/2006/table">
            <a:tbl>
              <a:tblPr firstRow="1" bandRow="1">
                <a:tableStyleId>{5C22544A-7EE6-4342-B048-85BDC9FD1C3A}</a:tableStyleId>
              </a:tblPr>
              <a:tblGrid>
                <a:gridCol w="8564747">
                  <a:extLst>
                    <a:ext uri="{9D8B030D-6E8A-4147-A177-3AD203B41FA5}">
                      <a16:colId xmlns="" xmlns:a16="http://schemas.microsoft.com/office/drawing/2014/main" val="2618836924"/>
                    </a:ext>
                  </a:extLst>
                </a:gridCol>
                <a:gridCol w="2417231"/>
              </a:tblGrid>
              <a:tr h="710928">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smtClean="0">
                          <a:solidFill>
                            <a:schemeClr val="tx1"/>
                          </a:solidFill>
                          <a:effectLst/>
                          <a:latin typeface="+mn-lt"/>
                          <a:ea typeface="+mn-ea"/>
                          <a:cs typeface="+mn-cs"/>
                        </a:rPr>
                        <a:t>Source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 xmlns:a16="http://schemas.microsoft.com/office/drawing/2014/main" val="4283687663"/>
                  </a:ext>
                </a:extLst>
              </a:tr>
              <a:tr h="552871">
                <a:tc>
                  <a:txBody>
                    <a:bodyPr/>
                    <a:lstStyle/>
                    <a:p>
                      <a:pPr marL="95250" marR="0" indent="0" algn="l" defTabSz="1219170" rtl="0" eaLnBrk="1" latinLnBrk="0" hangingPunct="1"/>
                      <a:r>
                        <a:rPr lang="en-US" sz="1400" b="0" i="0" u="none" strike="noStrike" kern="1200" baseline="0" dirty="0" smtClean="0">
                          <a:solidFill>
                            <a:schemeClr val="dk1"/>
                          </a:solidFill>
                          <a:latin typeface="Calibri" panose="020F0502020204030204" pitchFamily="34" charset="0"/>
                          <a:ea typeface="+mn-ea"/>
                          <a:cs typeface="+mn-cs"/>
                        </a:rPr>
                        <a:t>Draft TS 28.404</a:t>
                      </a:r>
                      <a:endParaRPr lang="en-US" sz="1400" b="0" i="0" u="none" strike="noStrike" kern="1200" baseline="0" dirty="0" smtClean="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marL="95250" indent="0" algn="l" defTabSz="1219170" rtl="0" eaLnBrk="1" latinLnBrk="0" hangingPunct="1">
                        <a:spcAft>
                          <a:spcPts val="0"/>
                        </a:spcAft>
                      </a:pPr>
                      <a:r>
                        <a:rPr lang="sv-SE"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Ericsson</a:t>
                      </a: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r>
            </a:tbl>
          </a:graphicData>
        </a:graphic>
      </p:graphicFrame>
    </p:spTree>
    <p:extLst>
      <p:ext uri="{BB962C8B-B14F-4D97-AF65-F5344CB8AC3E}">
        <p14:creationId xmlns:p14="http://schemas.microsoft.com/office/powerpoint/2010/main" val="160983443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9815" y="2879729"/>
            <a:ext cx="8221835" cy="519616"/>
          </a:xfrm>
        </p:spPr>
        <p:txBody>
          <a:bodyPr/>
          <a:lstStyle/>
          <a:p>
            <a:r>
              <a:rPr lang="sv-SE" sz="4400" dirty="0" err="1"/>
              <a:t>Thank</a:t>
            </a:r>
            <a:r>
              <a:rPr lang="sv-SE" sz="4400" dirty="0"/>
              <a:t> </a:t>
            </a:r>
            <a:r>
              <a:rPr lang="sv-SE" sz="4400" dirty="0" err="1"/>
              <a:t>you</a:t>
            </a:r>
            <a:r>
              <a:rPr lang="sv-SE" sz="4400" dirty="0"/>
              <a:t>!</a:t>
            </a:r>
          </a:p>
        </p:txBody>
      </p:sp>
    </p:spTree>
    <p:extLst>
      <p:ext uri="{BB962C8B-B14F-4D97-AF65-F5344CB8AC3E}">
        <p14:creationId xmlns:p14="http://schemas.microsoft.com/office/powerpoint/2010/main" val="119548055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573206" y="260350"/>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smtClean="0">
                <a:solidFill>
                  <a:srgbClr val="FF0000"/>
                </a:solidFill>
                <a:latin typeface="Calibri"/>
                <a:cs typeface="+mj-cs"/>
              </a:rPr>
              <a:t>New or Revised Work Items / Study Items</a:t>
            </a:r>
          </a:p>
        </p:txBody>
      </p:sp>
      <p:graphicFrame>
        <p:nvGraphicFramePr>
          <p:cNvPr id="6" name="Group 76"/>
          <p:cNvGraphicFramePr>
            <a:graphicFrameLocks/>
          </p:cNvGraphicFramePr>
          <p:nvPr>
            <p:extLst>
              <p:ext uri="{D42A27DB-BD31-4B8C-83A1-F6EECF244321}">
                <p14:modId xmlns:p14="http://schemas.microsoft.com/office/powerpoint/2010/main" val="3484740123"/>
              </p:ext>
            </p:extLst>
          </p:nvPr>
        </p:nvGraphicFramePr>
        <p:xfrm>
          <a:off x="205362" y="2017820"/>
          <a:ext cx="11902966" cy="1935123"/>
        </p:xfrm>
        <a:graphic>
          <a:graphicData uri="http://schemas.openxmlformats.org/drawingml/2006/table">
            <a:tbl>
              <a:tblPr/>
              <a:tblGrid>
                <a:gridCol w="1346873">
                  <a:extLst>
                    <a:ext uri="{9D8B030D-6E8A-4147-A177-3AD203B41FA5}">
                      <a16:colId xmlns:a16="http://schemas.microsoft.com/office/drawing/2014/main" xmlns="" val="20000"/>
                    </a:ext>
                  </a:extLst>
                </a:gridCol>
                <a:gridCol w="1763640"/>
                <a:gridCol w="6634294">
                  <a:extLst>
                    <a:ext uri="{9D8B030D-6E8A-4147-A177-3AD203B41FA5}">
                      <a16:colId xmlns:a16="http://schemas.microsoft.com/office/drawing/2014/main" xmlns="" val="20001"/>
                    </a:ext>
                  </a:extLst>
                </a:gridCol>
                <a:gridCol w="2158159"/>
              </a:tblGrid>
              <a:tr h="519264">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Type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445468">
                <a:tc>
                  <a:txBody>
                    <a:bodyPr/>
                    <a:lstStyle/>
                    <a:p>
                      <a:pPr marL="95250" indent="0" algn="l" fontAlgn="t"/>
                      <a:r>
                        <a:rPr lang="fr-FR" sz="1400" b="0" i="0" u="none" strike="noStrike" kern="1200" dirty="0" smtClean="0">
                          <a:solidFill>
                            <a:srgbClr val="000000"/>
                          </a:solidFill>
                          <a:effectLst/>
                          <a:latin typeface="+mn-lt"/>
                          <a:ea typeface="+mn-ea"/>
                          <a:cs typeface="+mn-cs"/>
                        </a:rPr>
                        <a:t>S5-191345</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r>
                        <a:rPr lang="fr-FR" sz="1400" dirty="0" smtClean="0"/>
                        <a:t>SID new</a:t>
                      </a:r>
                      <a:endParaRPr lang="fr-FR" sz="1400" dirty="0"/>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95250" indent="0" algn="l" fontAlgn="t"/>
                      <a:r>
                        <a:rPr lang="en-US" sz="1400" b="0" i="0" u="none" strike="noStrike" kern="1200" dirty="0">
                          <a:solidFill>
                            <a:srgbClr val="000000"/>
                          </a:solidFill>
                          <a:effectLst/>
                          <a:latin typeface="+mn-lt"/>
                          <a:ea typeface="+mn-ea"/>
                          <a:cs typeface="+mn-cs"/>
                        </a:rPr>
                        <a:t>New WID on Study on non-public networks management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95250" indent="0" algn="l" fontAlgn="t"/>
                      <a:r>
                        <a:rPr lang="fr-FR" sz="1400" b="0" i="0" u="none" strike="noStrike" kern="1200" dirty="0">
                          <a:solidFill>
                            <a:srgbClr val="000000"/>
                          </a:solidFill>
                          <a:effectLst/>
                          <a:latin typeface="+mn-lt"/>
                          <a:ea typeface="+mn-ea"/>
                          <a:cs typeface="+mn-cs"/>
                        </a:rPr>
                        <a:t>Huawei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524923">
                <a:tc>
                  <a:txBody>
                    <a:bodyPr/>
                    <a:lstStyle/>
                    <a:p>
                      <a:pPr marL="95250" indent="0" algn="l" fontAlgn="t"/>
                      <a:r>
                        <a:rPr lang="fr-FR" sz="1400" b="0" i="0" u="none" strike="noStrike" kern="1200" dirty="0" smtClean="0">
                          <a:solidFill>
                            <a:srgbClr val="000000"/>
                          </a:solidFill>
                          <a:effectLst/>
                          <a:latin typeface="+mn-lt"/>
                          <a:ea typeface="+mn-ea"/>
                          <a:cs typeface="+mn-cs"/>
                        </a:rPr>
                        <a:t>S5-191412</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r>
                        <a:rPr lang="fr-FR" sz="1400" dirty="0" smtClean="0"/>
                        <a:t>SID new</a:t>
                      </a:r>
                      <a:endParaRPr lang="fr-FR" sz="1400" dirty="0"/>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95250" indent="0" algn="l" fontAlgn="t"/>
                      <a:r>
                        <a:rPr lang="en-US" sz="1400" b="0" i="0" u="none" strike="noStrike" kern="1200">
                          <a:solidFill>
                            <a:srgbClr val="000000"/>
                          </a:solidFill>
                          <a:effectLst/>
                          <a:latin typeface="+mn-lt"/>
                          <a:ea typeface="+mn-ea"/>
                          <a:cs typeface="+mn-cs"/>
                        </a:rPr>
                        <a:t>New SID:  Study on management and orchestration aspects with integrated satellite components in a 5G networks </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95250" indent="0" algn="l" fontAlgn="t"/>
                      <a:r>
                        <a:rPr lang="fr-FR" sz="1400" b="0" i="0" u="none" strike="noStrike" kern="1200" dirty="0" smtClean="0">
                          <a:solidFill>
                            <a:srgbClr val="000000"/>
                          </a:solidFill>
                          <a:effectLst/>
                          <a:latin typeface="+mn-lt"/>
                          <a:ea typeface="+mn-ea"/>
                          <a:cs typeface="+mn-cs"/>
                        </a:rPr>
                        <a:t>THALES, TNO, NOVAMINT, ESA</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445468">
                <a:tc>
                  <a:txBody>
                    <a:bodyPr/>
                    <a:lstStyle/>
                    <a:p>
                      <a:pPr marL="95250" indent="0" algn="l" fontAlgn="t"/>
                      <a:r>
                        <a:rPr lang="fr-FR" sz="1400" b="0" i="0" u="none" strike="noStrike" kern="1200" dirty="0" smtClean="0">
                          <a:solidFill>
                            <a:srgbClr val="000000"/>
                          </a:solidFill>
                          <a:effectLst/>
                          <a:latin typeface="+mn-lt"/>
                          <a:ea typeface="+mn-ea"/>
                          <a:cs typeface="+mn-cs"/>
                        </a:rPr>
                        <a:t>S5-191413</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r>
                        <a:rPr lang="fr-FR" sz="1400" dirty="0" smtClean="0"/>
                        <a:t>WID new</a:t>
                      </a:r>
                      <a:endParaRPr lang="fr-FR" sz="1400" dirty="0"/>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95250" indent="0" algn="l" fontAlgn="t"/>
                      <a:r>
                        <a:rPr lang="en-US" sz="1400" b="0" i="0" u="none" strike="noStrike" kern="1200" dirty="0">
                          <a:solidFill>
                            <a:srgbClr val="000000"/>
                          </a:solidFill>
                          <a:effectLst/>
                          <a:latin typeface="+mn-lt"/>
                          <a:ea typeface="+mn-ea"/>
                          <a:cs typeface="+mn-cs"/>
                        </a:rPr>
                        <a:t>New WID proposal on integration of ONAP and 3GPP management framework</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95250" indent="0" algn="l" fontAlgn="t"/>
                      <a:r>
                        <a:rPr lang="fr-FR" sz="1400" b="0" i="0" u="none" strike="noStrike" kern="1200" dirty="0">
                          <a:solidFill>
                            <a:srgbClr val="000000"/>
                          </a:solidFill>
                          <a:effectLst/>
                          <a:latin typeface="+mn-lt"/>
                          <a:ea typeface="+mn-ea"/>
                          <a:cs typeface="+mn-cs"/>
                        </a:rPr>
                        <a:t>AT&amp;T, </a:t>
                      </a:r>
                      <a:r>
                        <a:rPr lang="fr-FR" sz="1400" b="0" i="0" u="none" strike="noStrike" kern="1200" dirty="0" smtClean="0">
                          <a:solidFill>
                            <a:srgbClr val="000000"/>
                          </a:solidFill>
                          <a:effectLst/>
                          <a:latin typeface="+mn-lt"/>
                          <a:ea typeface="+mn-ea"/>
                          <a:cs typeface="+mn-cs"/>
                        </a:rPr>
                        <a:t>Deutsche Telekom, Orange</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bl>
          </a:graphicData>
        </a:graphic>
      </p:graphicFrame>
    </p:spTree>
    <p:extLst>
      <p:ext uri="{BB962C8B-B14F-4D97-AF65-F5344CB8AC3E}">
        <p14:creationId xmlns:p14="http://schemas.microsoft.com/office/powerpoint/2010/main" val="455952544"/>
      </p:ext>
    </p:extLst>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260349"/>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OAM&amp;P Maintenance and </a:t>
            </a:r>
            <a:r>
              <a:rPr lang="en-US" altLang="zh-CN" sz="3200" kern="0" dirty="0" smtClean="0">
                <a:solidFill>
                  <a:srgbClr val="FF0000"/>
                </a:solidFill>
                <a:latin typeface="Calibri"/>
                <a:cs typeface="+mj-cs"/>
              </a:rPr>
              <a:t>Rel-16 </a:t>
            </a:r>
            <a:r>
              <a:rPr lang="en-US" altLang="zh-CN" sz="3200" kern="0" dirty="0">
                <a:solidFill>
                  <a:srgbClr val="FF0000"/>
                </a:solidFill>
                <a:latin typeface="Calibri"/>
                <a:cs typeface="+mj-cs"/>
              </a:rPr>
              <a:t>small </a:t>
            </a:r>
            <a:r>
              <a:rPr lang="en-US" altLang="zh-CN" sz="3200" kern="0" dirty="0" smtClean="0">
                <a:solidFill>
                  <a:srgbClr val="FF0000"/>
                </a:solidFill>
                <a:latin typeface="Calibri"/>
                <a:cs typeface="+mj-cs"/>
              </a:rPr>
              <a:t>Enhancements</a:t>
            </a:r>
          </a:p>
          <a:p>
            <a:pPr algn="ctr">
              <a:defRPr/>
            </a:pPr>
            <a:r>
              <a:rPr lang="en-US" altLang="zh-CN" sz="2800" kern="0" dirty="0" smtClean="0">
                <a:solidFill>
                  <a:srgbClr val="FF0000"/>
                </a:solidFill>
                <a:latin typeface="Calibri"/>
                <a:cs typeface="+mj-cs"/>
              </a:rPr>
              <a:t>CRs for approval by SA5 closing </a:t>
            </a:r>
            <a:r>
              <a:rPr lang="en-US" altLang="zh-CN" sz="2800" kern="0" dirty="0">
                <a:solidFill>
                  <a:srgbClr val="FF0000"/>
                </a:solidFill>
                <a:latin typeface="Calibri"/>
                <a:cs typeface="+mj-cs"/>
              </a:rPr>
              <a:t>plenary </a:t>
            </a:r>
            <a:r>
              <a:rPr lang="en-US" altLang="zh-CN" sz="2800" kern="0" dirty="0" smtClean="0">
                <a:solidFill>
                  <a:srgbClr val="FF0000"/>
                </a:solidFill>
                <a:latin typeface="Calibri"/>
                <a:cs typeface="+mj-cs"/>
              </a:rPr>
              <a:t>(1/4</a:t>
            </a:r>
            <a:r>
              <a:rPr lang="en-US" altLang="zh-CN" sz="2800" kern="0" dirty="0" smtClean="0">
                <a:solidFill>
                  <a:srgbClr val="FF0000"/>
                </a:solidFill>
                <a:latin typeface="Calibri"/>
                <a:cs typeface="+mj-cs"/>
              </a:rPr>
              <a:t>)</a:t>
            </a:r>
            <a:endParaRPr lang="en-US" altLang="zh-CN" sz="2800" kern="0" dirty="0">
              <a:solidFill>
                <a:srgbClr val="FF0000"/>
              </a:solidFill>
              <a:latin typeface="Calibri"/>
              <a:cs typeface="+mj-cs"/>
            </a:endParaRPr>
          </a:p>
        </p:txBody>
      </p:sp>
      <p:graphicFrame>
        <p:nvGraphicFramePr>
          <p:cNvPr id="6" name="Group 76"/>
          <p:cNvGraphicFramePr>
            <a:graphicFrameLocks/>
          </p:cNvGraphicFramePr>
          <p:nvPr>
            <p:extLst>
              <p:ext uri="{D42A27DB-BD31-4B8C-83A1-F6EECF244321}">
                <p14:modId xmlns:p14="http://schemas.microsoft.com/office/powerpoint/2010/main" val="233560952"/>
              </p:ext>
            </p:extLst>
          </p:nvPr>
        </p:nvGraphicFramePr>
        <p:xfrm>
          <a:off x="450373" y="1717490"/>
          <a:ext cx="10972802" cy="3679749"/>
        </p:xfrm>
        <a:graphic>
          <a:graphicData uri="http://schemas.openxmlformats.org/drawingml/2006/table">
            <a:tbl>
              <a:tblPr/>
              <a:tblGrid>
                <a:gridCol w="1310188">
                  <a:extLst>
                    <a:ext uri="{9D8B030D-6E8A-4147-A177-3AD203B41FA5}">
                      <a16:colId xmlns="" xmlns:a16="http://schemas.microsoft.com/office/drawing/2014/main" val="20000"/>
                    </a:ext>
                  </a:extLst>
                </a:gridCol>
                <a:gridCol w="7410735">
                  <a:extLst>
                    <a:ext uri="{9D8B030D-6E8A-4147-A177-3AD203B41FA5}">
                      <a16:colId xmlns="" xmlns:a16="http://schemas.microsoft.com/office/drawing/2014/main" val="20001"/>
                    </a:ext>
                  </a:extLst>
                </a:gridCol>
                <a:gridCol w="2251879"/>
              </a:tblGrid>
              <a:tr h="729169">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295058">
                <a:tc>
                  <a:txBody>
                    <a:bodyPr/>
                    <a:lstStyle/>
                    <a:p>
                      <a:pPr marL="82550" indent="0" algn="l" defTabSz="1219170" rtl="0" eaLnBrk="1" fontAlgn="t" latinLnBrk="0" hangingPunct="1"/>
                      <a:r>
                        <a:rPr lang="fr-FR" sz="1400" b="0" i="0" u="none" strike="noStrike" kern="1200" dirty="0">
                          <a:solidFill>
                            <a:srgbClr val="000000"/>
                          </a:solidFill>
                          <a:effectLst/>
                          <a:latin typeface="+mn-lt"/>
                          <a:ea typeface="+mn-ea"/>
                          <a:cs typeface="+mn-cs"/>
                        </a:rPr>
                        <a:t>S5-191134</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95250" indent="0" algn="l" defTabSz="1219170" rtl="0" eaLnBrk="1" fontAlgn="t" latinLnBrk="0" hangingPunct="1"/>
                      <a:r>
                        <a:rPr lang="fr-FR" sz="1400" b="0" i="0" u="none" strike="noStrike" kern="1200" dirty="0">
                          <a:solidFill>
                            <a:srgbClr val="000000"/>
                          </a:solidFill>
                          <a:effectLst/>
                          <a:latin typeface="+mn-lt"/>
                          <a:ea typeface="+mn-ea"/>
                          <a:cs typeface="+mn-cs"/>
                        </a:rPr>
                        <a:t>Rel-15 CR TS 28.531 Update management services tables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fr-FR" sz="1400" b="0" i="0" u="none" strike="noStrike" kern="1200" dirty="0">
                          <a:solidFill>
                            <a:srgbClr val="000000"/>
                          </a:solidFill>
                          <a:effectLst/>
                          <a:latin typeface="+mn-lt"/>
                          <a:ea typeface="+mn-ea"/>
                          <a:cs typeface="+mn-cs"/>
                        </a:rPr>
                        <a:t>Huawei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295058">
                <a:tc>
                  <a:txBody>
                    <a:bodyPr/>
                    <a:lstStyle/>
                    <a:p>
                      <a:pPr marL="82550" indent="0" algn="l" fontAlgn="t"/>
                      <a:r>
                        <a:rPr lang="fr-FR" sz="1400" b="0" i="0" u="none" strike="noStrike" kern="1200" dirty="0">
                          <a:solidFill>
                            <a:srgbClr val="000000"/>
                          </a:solidFill>
                          <a:effectLst/>
                          <a:latin typeface="+mn-lt"/>
                          <a:ea typeface="+mn-ea"/>
                          <a:cs typeface="+mn-cs"/>
                        </a:rPr>
                        <a:t>S5-191135</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fr-FR" sz="1400" b="0" i="0" u="none" strike="noStrike" dirty="0">
                          <a:solidFill>
                            <a:srgbClr val="000000"/>
                          </a:solidFill>
                          <a:effectLst/>
                          <a:latin typeface="+mn-lt"/>
                        </a:rPr>
                        <a:t>Rel-16 CR TS 28.531 Update management services tables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fr-FR" sz="1400" b="0" i="0" u="none" strike="noStrike" dirty="0">
                          <a:solidFill>
                            <a:srgbClr val="000000"/>
                          </a:solidFill>
                          <a:effectLst/>
                          <a:latin typeface="+mn-lt"/>
                        </a:rPr>
                        <a:t>Huawei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295058">
                <a:tc>
                  <a:txBody>
                    <a:bodyPr/>
                    <a:lstStyle/>
                    <a:p>
                      <a:pPr marL="82550" indent="0" algn="l" fontAlgn="t"/>
                      <a:r>
                        <a:rPr lang="fr-FR" sz="1400" b="0" i="0" u="none" strike="noStrike" kern="1200" dirty="0">
                          <a:solidFill>
                            <a:srgbClr val="000000"/>
                          </a:solidFill>
                          <a:effectLst/>
                          <a:latin typeface="+mn-lt"/>
                          <a:ea typeface="+mn-ea"/>
                          <a:cs typeface="+mn-cs"/>
                        </a:rPr>
                        <a:t>S5-191136</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en-US" sz="1400" b="0" i="0" u="none" strike="noStrike" dirty="0">
                          <a:solidFill>
                            <a:srgbClr val="000000"/>
                          </a:solidFill>
                          <a:effectLst/>
                          <a:latin typeface="+mn-lt"/>
                        </a:rPr>
                        <a:t>Rel-15 CR TS 28.531 Correction on procedure of Network Slice Subnet Instance Deallocation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fr-FR" sz="1400" b="0" i="0" u="none" strike="noStrike" dirty="0">
                          <a:solidFill>
                            <a:srgbClr val="000000"/>
                          </a:solidFill>
                          <a:effectLst/>
                          <a:latin typeface="+mn-lt"/>
                        </a:rPr>
                        <a:t>Huawei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295058">
                <a:tc>
                  <a:txBody>
                    <a:bodyPr/>
                    <a:lstStyle/>
                    <a:p>
                      <a:pPr marL="82550" indent="0" algn="l" fontAlgn="t"/>
                      <a:r>
                        <a:rPr lang="fr-FR" sz="1400" b="0" i="0" u="none" strike="noStrike" kern="1200" dirty="0">
                          <a:solidFill>
                            <a:srgbClr val="000000"/>
                          </a:solidFill>
                          <a:effectLst/>
                          <a:latin typeface="+mn-lt"/>
                          <a:ea typeface="+mn-ea"/>
                          <a:cs typeface="+mn-cs"/>
                        </a:rPr>
                        <a:t>S5-191137</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en-US" sz="1400" b="0" i="0" u="none" strike="noStrike" dirty="0">
                          <a:solidFill>
                            <a:srgbClr val="000000"/>
                          </a:solidFill>
                          <a:effectLst/>
                          <a:latin typeface="+mn-lt"/>
                        </a:rPr>
                        <a:t>Rel-16 CR TS 28.531 Correction on procedure of Network Slice Subnet Instance Deallocation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fr-FR" sz="1400" b="0" i="0" u="none" strike="noStrike" dirty="0">
                          <a:solidFill>
                            <a:srgbClr val="000000"/>
                          </a:solidFill>
                          <a:effectLst/>
                          <a:latin typeface="+mn-lt"/>
                        </a:rPr>
                        <a:t>Huawei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295058">
                <a:tc>
                  <a:txBody>
                    <a:bodyPr/>
                    <a:lstStyle/>
                    <a:p>
                      <a:pPr marL="82550" indent="0" algn="l" fontAlgn="t"/>
                      <a:r>
                        <a:rPr lang="fr-FR" sz="1400" b="0" i="0" u="none" strike="noStrike" kern="1200" dirty="0">
                          <a:solidFill>
                            <a:srgbClr val="000000"/>
                          </a:solidFill>
                          <a:effectLst/>
                          <a:latin typeface="+mn-lt"/>
                          <a:ea typeface="+mn-ea"/>
                          <a:cs typeface="+mn-cs"/>
                        </a:rPr>
                        <a:t>S5-191139</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fr-FR" sz="1400" b="0" i="0" u="none" strike="noStrike" dirty="0">
                          <a:solidFill>
                            <a:srgbClr val="000000"/>
                          </a:solidFill>
                          <a:effectLst/>
                          <a:latin typeface="+mn-lt"/>
                        </a:rPr>
                        <a:t>Rel-15 CR TS 28.541 </a:t>
                      </a:r>
                      <a:r>
                        <a:rPr lang="fr-FR" sz="1400" b="0" i="0" u="none" strike="noStrike" dirty="0" err="1">
                          <a:solidFill>
                            <a:srgbClr val="000000"/>
                          </a:solidFill>
                          <a:effectLst/>
                          <a:latin typeface="+mn-lt"/>
                        </a:rPr>
                        <a:t>Remove</a:t>
                      </a:r>
                      <a:r>
                        <a:rPr lang="fr-FR" sz="1400" b="0" i="0" u="none" strike="noStrike" dirty="0">
                          <a:solidFill>
                            <a:srgbClr val="000000"/>
                          </a:solidFill>
                          <a:effectLst/>
                          <a:latin typeface="+mn-lt"/>
                        </a:rPr>
                        <a:t> duplicate </a:t>
                      </a:r>
                      <a:r>
                        <a:rPr lang="fr-FR" sz="1400" b="0" i="0" u="none" strike="noStrike" dirty="0" err="1">
                          <a:solidFill>
                            <a:srgbClr val="000000"/>
                          </a:solidFill>
                          <a:effectLst/>
                          <a:latin typeface="+mn-lt"/>
                        </a:rPr>
                        <a:t>definition</a:t>
                      </a:r>
                      <a:r>
                        <a:rPr lang="fr-FR" sz="1400" b="0" i="0" u="none" strike="noStrike" dirty="0">
                          <a:solidFill>
                            <a:srgbClr val="000000"/>
                          </a:solidFill>
                          <a:effectLst/>
                          <a:latin typeface="+mn-lt"/>
                        </a:rPr>
                        <a:t> for </a:t>
                      </a:r>
                      <a:r>
                        <a:rPr lang="fr-FR" sz="1400" b="0" i="0" u="none" strike="noStrike" dirty="0" err="1">
                          <a:solidFill>
                            <a:srgbClr val="000000"/>
                          </a:solidFill>
                          <a:effectLst/>
                          <a:latin typeface="+mn-lt"/>
                        </a:rPr>
                        <a:t>ExternalNRCellCU</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fr-FR" sz="1400" b="0" i="0" u="none" strike="noStrike" dirty="0">
                          <a:solidFill>
                            <a:srgbClr val="000000"/>
                          </a:solidFill>
                          <a:effectLst/>
                          <a:latin typeface="+mn-lt"/>
                        </a:rPr>
                        <a:t>Huawei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295058">
                <a:tc>
                  <a:txBody>
                    <a:bodyPr/>
                    <a:lstStyle/>
                    <a:p>
                      <a:pPr marL="82550" indent="0" algn="l" fontAlgn="t"/>
                      <a:r>
                        <a:rPr lang="fr-FR" sz="1400" b="0" i="0" u="none" strike="noStrike" kern="1200" dirty="0">
                          <a:solidFill>
                            <a:srgbClr val="000000"/>
                          </a:solidFill>
                          <a:effectLst/>
                          <a:latin typeface="+mn-lt"/>
                          <a:ea typeface="+mn-ea"/>
                          <a:cs typeface="+mn-cs"/>
                        </a:rPr>
                        <a:t>S5-191212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fr-FR" sz="1400" b="0" i="0" u="none" strike="noStrike">
                          <a:solidFill>
                            <a:srgbClr val="000000"/>
                          </a:solidFill>
                          <a:effectLst/>
                          <a:latin typeface="+mn-lt"/>
                        </a:rPr>
                        <a:t>Resolution of Editor's note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295058">
                <a:tc>
                  <a:txBody>
                    <a:bodyPr/>
                    <a:lstStyle/>
                    <a:p>
                      <a:pPr marL="82550" indent="0" algn="l" fontAlgn="t"/>
                      <a:r>
                        <a:rPr lang="fr-FR" sz="1400" b="0" i="0" u="none" strike="noStrike" kern="1200" dirty="0">
                          <a:solidFill>
                            <a:srgbClr val="000000"/>
                          </a:solidFill>
                          <a:effectLst/>
                          <a:latin typeface="+mn-lt"/>
                          <a:ea typeface="+mn-ea"/>
                          <a:cs typeface="+mn-cs"/>
                        </a:rPr>
                        <a:t>S5-191213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fr-FR" sz="1400" b="0" i="0" u="none" strike="noStrike">
                          <a:solidFill>
                            <a:srgbClr val="000000"/>
                          </a:solidFill>
                          <a:effectLst/>
                          <a:latin typeface="+mn-lt"/>
                        </a:rPr>
                        <a:t>Resolution of Editor's note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295058">
                <a:tc>
                  <a:txBody>
                    <a:bodyPr/>
                    <a:lstStyle/>
                    <a:p>
                      <a:pPr marL="82550" indent="0" algn="l" fontAlgn="t"/>
                      <a:r>
                        <a:rPr lang="fr-FR" sz="1400" b="0" i="0" u="none" strike="noStrike" kern="1200" dirty="0">
                          <a:solidFill>
                            <a:srgbClr val="000000"/>
                          </a:solidFill>
                          <a:effectLst/>
                          <a:latin typeface="+mn-lt"/>
                          <a:ea typeface="+mn-ea"/>
                          <a:cs typeface="+mn-cs"/>
                        </a:rPr>
                        <a:t>S5-191214</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fr-FR" sz="1400" b="0" i="0" u="none" strike="noStrike">
                          <a:solidFill>
                            <a:srgbClr val="000000"/>
                          </a:solidFill>
                          <a:effectLst/>
                          <a:latin typeface="+mn-lt"/>
                        </a:rPr>
                        <a:t>Resolution of Editor's note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295058">
                <a:tc>
                  <a:txBody>
                    <a:bodyPr/>
                    <a:lstStyle/>
                    <a:p>
                      <a:pPr marL="82550" indent="0" algn="l" fontAlgn="t"/>
                      <a:r>
                        <a:rPr lang="fr-FR" sz="1400" b="0" i="0" u="none" strike="noStrike" kern="1200" dirty="0">
                          <a:solidFill>
                            <a:srgbClr val="000000"/>
                          </a:solidFill>
                          <a:effectLst/>
                          <a:latin typeface="+mn-lt"/>
                          <a:ea typeface="+mn-ea"/>
                          <a:cs typeface="+mn-cs"/>
                        </a:rPr>
                        <a:t>S5-191215</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fr-FR" sz="1400" b="0" i="0" u="none" strike="noStrike" dirty="0" err="1">
                          <a:solidFill>
                            <a:srgbClr val="000000"/>
                          </a:solidFill>
                          <a:effectLst/>
                          <a:latin typeface="+mn-lt"/>
                        </a:rPr>
                        <a:t>Resolution</a:t>
                      </a:r>
                      <a:r>
                        <a:rPr lang="fr-FR" sz="1400" b="0" i="0" u="none" strike="noStrike" dirty="0">
                          <a:solidFill>
                            <a:srgbClr val="000000"/>
                          </a:solidFill>
                          <a:effectLst/>
                          <a:latin typeface="+mn-lt"/>
                        </a:rPr>
                        <a:t> of </a:t>
                      </a:r>
                      <a:r>
                        <a:rPr lang="fr-FR" sz="1400" b="0" i="0" u="none" strike="noStrike" dirty="0" err="1">
                          <a:solidFill>
                            <a:srgbClr val="000000"/>
                          </a:solidFill>
                          <a:effectLst/>
                          <a:latin typeface="+mn-lt"/>
                        </a:rPr>
                        <a:t>Editor's</a:t>
                      </a:r>
                      <a:r>
                        <a:rPr lang="fr-FR" sz="1400" b="0" i="0" u="none" strike="noStrike" dirty="0">
                          <a:solidFill>
                            <a:srgbClr val="000000"/>
                          </a:solidFill>
                          <a:effectLst/>
                          <a:latin typeface="+mn-lt"/>
                        </a:rPr>
                        <a:t> note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295058">
                <a:tc>
                  <a:txBody>
                    <a:bodyPr/>
                    <a:lstStyle/>
                    <a:p>
                      <a:pPr marL="82550" indent="0" algn="l" fontAlgn="t"/>
                      <a:r>
                        <a:rPr lang="fr-FR" sz="1400" b="0" i="0" u="none" strike="noStrike" kern="1200" dirty="0">
                          <a:solidFill>
                            <a:srgbClr val="000000"/>
                          </a:solidFill>
                          <a:effectLst/>
                          <a:latin typeface="+mn-lt"/>
                          <a:ea typeface="+mn-ea"/>
                          <a:cs typeface="+mn-cs"/>
                        </a:rPr>
                        <a:t>S5-191216</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fr-FR" sz="1400" b="0" i="0" u="none" strike="noStrike" dirty="0" err="1">
                          <a:solidFill>
                            <a:srgbClr val="000000"/>
                          </a:solidFill>
                          <a:effectLst/>
                          <a:latin typeface="+mn-lt"/>
                        </a:rPr>
                        <a:t>Resolution</a:t>
                      </a:r>
                      <a:r>
                        <a:rPr lang="fr-FR" sz="1400" b="0" i="0" u="none" strike="noStrike" dirty="0">
                          <a:solidFill>
                            <a:srgbClr val="000000"/>
                          </a:solidFill>
                          <a:effectLst/>
                          <a:latin typeface="+mn-lt"/>
                        </a:rPr>
                        <a:t> of </a:t>
                      </a:r>
                      <a:r>
                        <a:rPr lang="fr-FR" sz="1400" b="0" i="0" u="none" strike="noStrike" dirty="0" err="1">
                          <a:solidFill>
                            <a:srgbClr val="000000"/>
                          </a:solidFill>
                          <a:effectLst/>
                          <a:latin typeface="+mn-lt"/>
                        </a:rPr>
                        <a:t>Editor's</a:t>
                      </a:r>
                      <a:r>
                        <a:rPr lang="fr-FR" sz="1400" b="0" i="0" u="none" strike="noStrike" dirty="0">
                          <a:solidFill>
                            <a:srgbClr val="000000"/>
                          </a:solidFill>
                          <a:effectLst/>
                          <a:latin typeface="+mn-lt"/>
                        </a:rPr>
                        <a:t> note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fr-FR" sz="1400" b="0" i="0" u="none" strike="noStrike" dirty="0">
                          <a:solidFill>
                            <a:srgbClr val="000000"/>
                          </a:solidFill>
                          <a:effectLst/>
                          <a:latin typeface="+mn-lt"/>
                        </a:rPr>
                        <a:t>Ericsson </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bl>
          </a:graphicData>
        </a:graphic>
      </p:graphicFrame>
    </p:spTree>
    <p:extLst>
      <p:ext uri="{BB962C8B-B14F-4D97-AF65-F5344CB8AC3E}">
        <p14:creationId xmlns:p14="http://schemas.microsoft.com/office/powerpoint/2010/main" val="1134288099"/>
      </p:ext>
    </p:extLst>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260349"/>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OAM&amp;P Maintenance and </a:t>
            </a:r>
            <a:r>
              <a:rPr lang="en-US" altLang="zh-CN" sz="3200" kern="0" dirty="0" smtClean="0">
                <a:solidFill>
                  <a:srgbClr val="FF0000"/>
                </a:solidFill>
                <a:latin typeface="Calibri"/>
                <a:cs typeface="+mj-cs"/>
              </a:rPr>
              <a:t>Rel-16 </a:t>
            </a:r>
            <a:r>
              <a:rPr lang="en-US" altLang="zh-CN" sz="3200" kern="0" dirty="0">
                <a:solidFill>
                  <a:srgbClr val="FF0000"/>
                </a:solidFill>
                <a:latin typeface="Calibri"/>
                <a:cs typeface="+mj-cs"/>
              </a:rPr>
              <a:t>small </a:t>
            </a:r>
            <a:r>
              <a:rPr lang="en-US" altLang="zh-CN" sz="3200" kern="0" dirty="0" smtClean="0">
                <a:solidFill>
                  <a:srgbClr val="FF0000"/>
                </a:solidFill>
                <a:latin typeface="Calibri"/>
                <a:cs typeface="+mj-cs"/>
              </a:rPr>
              <a:t>Enhancements</a:t>
            </a:r>
          </a:p>
          <a:p>
            <a:pPr algn="ctr">
              <a:defRPr/>
            </a:pPr>
            <a:r>
              <a:rPr lang="en-US" altLang="zh-CN" sz="2800" kern="0" dirty="0" smtClean="0">
                <a:solidFill>
                  <a:srgbClr val="FF0000"/>
                </a:solidFill>
                <a:latin typeface="Calibri"/>
                <a:cs typeface="+mj-cs"/>
              </a:rPr>
              <a:t>CRs for approval by SA5 closing plenary</a:t>
            </a:r>
            <a:r>
              <a:rPr lang="en-US" altLang="zh-CN" sz="2800" kern="0" dirty="0">
                <a:solidFill>
                  <a:srgbClr val="FF0000"/>
                </a:solidFill>
                <a:latin typeface="Calibri"/>
              </a:rPr>
              <a:t> </a:t>
            </a:r>
            <a:r>
              <a:rPr lang="en-US" altLang="zh-CN" sz="2800" kern="0" dirty="0" smtClean="0">
                <a:solidFill>
                  <a:srgbClr val="FF0000"/>
                </a:solidFill>
                <a:latin typeface="Calibri"/>
              </a:rPr>
              <a:t>(2/4</a:t>
            </a:r>
            <a:r>
              <a:rPr lang="en-US" altLang="zh-CN" sz="2800" kern="0" dirty="0" smtClean="0">
                <a:solidFill>
                  <a:srgbClr val="FF0000"/>
                </a:solidFill>
                <a:latin typeface="Calibri"/>
              </a:rPr>
              <a:t>)</a:t>
            </a:r>
            <a:endParaRPr lang="en-GB" altLang="zh-CN" sz="28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594694958"/>
              </p:ext>
            </p:extLst>
          </p:nvPr>
        </p:nvGraphicFramePr>
        <p:xfrm>
          <a:off x="423078" y="1635611"/>
          <a:ext cx="10972802" cy="3384691"/>
        </p:xfrm>
        <a:graphic>
          <a:graphicData uri="http://schemas.openxmlformats.org/drawingml/2006/table">
            <a:tbl>
              <a:tblPr/>
              <a:tblGrid>
                <a:gridCol w="1310188">
                  <a:extLst>
                    <a:ext uri="{9D8B030D-6E8A-4147-A177-3AD203B41FA5}">
                      <a16:colId xmlns="" xmlns:a16="http://schemas.microsoft.com/office/drawing/2014/main" val="20000"/>
                    </a:ext>
                  </a:extLst>
                </a:gridCol>
                <a:gridCol w="7356143">
                  <a:extLst>
                    <a:ext uri="{9D8B030D-6E8A-4147-A177-3AD203B41FA5}">
                      <a16:colId xmlns="" xmlns:a16="http://schemas.microsoft.com/office/drawing/2014/main" val="20001"/>
                    </a:ext>
                  </a:extLst>
                </a:gridCol>
                <a:gridCol w="2306471"/>
              </a:tblGrid>
              <a:tr h="729169">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295058">
                <a:tc>
                  <a:txBody>
                    <a:bodyPr/>
                    <a:lstStyle/>
                    <a:p>
                      <a:pPr marL="82550" indent="0" algn="l" fontAlgn="t"/>
                      <a:r>
                        <a:rPr lang="fr-FR" sz="1400" b="0" i="0" u="none" strike="noStrike" kern="1200" dirty="0" smtClean="0">
                          <a:solidFill>
                            <a:srgbClr val="000000"/>
                          </a:solidFill>
                          <a:effectLst/>
                          <a:latin typeface="+mn-lt"/>
                          <a:ea typeface="+mn-ea"/>
                          <a:cs typeface="+mn-cs"/>
                        </a:rPr>
                        <a:t>S5-191217</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en-US" sz="1400" b="0" i="0" u="none" strike="noStrike" dirty="0">
                          <a:solidFill>
                            <a:srgbClr val="000000"/>
                          </a:solidFill>
                          <a:effectLst/>
                          <a:latin typeface="+mn-lt"/>
                        </a:rPr>
                        <a:t>CR Rel-11 28.659 Correct PLMN ID Type in Solution Set Stage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295058">
                <a:tc>
                  <a:txBody>
                    <a:bodyPr/>
                    <a:lstStyle/>
                    <a:p>
                      <a:pPr marL="82550" indent="0" algn="l" fontAlgn="t"/>
                      <a:r>
                        <a:rPr lang="fr-FR" sz="1400" b="0" i="0" u="none" strike="noStrike" kern="1200" dirty="0">
                          <a:solidFill>
                            <a:srgbClr val="000000"/>
                          </a:solidFill>
                          <a:effectLst/>
                          <a:latin typeface="+mn-lt"/>
                          <a:ea typeface="+mn-ea"/>
                          <a:cs typeface="+mn-cs"/>
                        </a:rPr>
                        <a:t>S5-191218</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en-US" sz="1400" b="0" i="0" u="none" strike="noStrike" dirty="0">
                          <a:solidFill>
                            <a:srgbClr val="000000"/>
                          </a:solidFill>
                          <a:effectLst/>
                          <a:latin typeface="+mn-lt"/>
                        </a:rPr>
                        <a:t>CR Rel-12 28.659 Correct PLMN ID Type in Solution Set Stage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295058">
                <a:tc>
                  <a:txBody>
                    <a:bodyPr/>
                    <a:lstStyle/>
                    <a:p>
                      <a:pPr marL="82550" indent="0" algn="l" fontAlgn="t"/>
                      <a:r>
                        <a:rPr lang="fr-FR" sz="1400" b="0" i="0" u="none" strike="noStrike" kern="1200" dirty="0">
                          <a:solidFill>
                            <a:srgbClr val="000000"/>
                          </a:solidFill>
                          <a:effectLst/>
                          <a:latin typeface="+mn-lt"/>
                          <a:ea typeface="+mn-ea"/>
                          <a:cs typeface="+mn-cs"/>
                        </a:rPr>
                        <a:t>S5-191219</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en-US" sz="1400" b="0" i="0" u="none" strike="noStrike" dirty="0">
                          <a:solidFill>
                            <a:srgbClr val="000000"/>
                          </a:solidFill>
                          <a:effectLst/>
                          <a:latin typeface="+mn-lt"/>
                        </a:rPr>
                        <a:t>CR Rel-13 28.659 Correct PLMN ID Type in Solution Set Stage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295058">
                <a:tc>
                  <a:txBody>
                    <a:bodyPr/>
                    <a:lstStyle/>
                    <a:p>
                      <a:pPr marL="82550" indent="0" algn="l" fontAlgn="t"/>
                      <a:r>
                        <a:rPr lang="fr-FR" sz="1400" b="0" i="0" u="none" strike="noStrike" kern="1200" dirty="0">
                          <a:solidFill>
                            <a:srgbClr val="000000"/>
                          </a:solidFill>
                          <a:effectLst/>
                          <a:latin typeface="+mn-lt"/>
                          <a:ea typeface="+mn-ea"/>
                          <a:cs typeface="+mn-cs"/>
                        </a:rPr>
                        <a:t>S5-191220</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en-US" sz="1400" b="0" i="0" u="none" strike="noStrike" dirty="0">
                          <a:solidFill>
                            <a:srgbClr val="000000"/>
                          </a:solidFill>
                          <a:effectLst/>
                          <a:latin typeface="+mn-lt"/>
                        </a:rPr>
                        <a:t>CR Rel-14 28.659 Correct PLMN ID Type in Solution Set Stage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295058">
                <a:tc>
                  <a:txBody>
                    <a:bodyPr/>
                    <a:lstStyle/>
                    <a:p>
                      <a:pPr marL="82550" indent="0" algn="l" fontAlgn="t"/>
                      <a:r>
                        <a:rPr lang="fr-FR" sz="1400" b="0" i="0" u="none" strike="noStrike" kern="1200" dirty="0">
                          <a:solidFill>
                            <a:srgbClr val="000000"/>
                          </a:solidFill>
                          <a:effectLst/>
                          <a:latin typeface="+mn-lt"/>
                          <a:ea typeface="+mn-ea"/>
                          <a:cs typeface="+mn-cs"/>
                        </a:rPr>
                        <a:t>S5-191221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en-US" sz="1400" b="0" i="0" u="none" strike="noStrike" dirty="0">
                          <a:solidFill>
                            <a:srgbClr val="000000"/>
                          </a:solidFill>
                          <a:effectLst/>
                          <a:latin typeface="+mn-lt"/>
                        </a:rPr>
                        <a:t>CR Rel-15 28.659 Correct PLMN ID Type in Solution Set Stage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295058">
                <a:tc>
                  <a:txBody>
                    <a:bodyPr/>
                    <a:lstStyle/>
                    <a:p>
                      <a:pPr marL="82550" indent="0" algn="l" fontAlgn="t"/>
                      <a:r>
                        <a:rPr lang="fr-FR" sz="1400" b="0" i="0" u="none" strike="noStrike" kern="1200" dirty="0">
                          <a:solidFill>
                            <a:srgbClr val="000000"/>
                          </a:solidFill>
                          <a:effectLst/>
                          <a:latin typeface="+mn-lt"/>
                          <a:ea typeface="+mn-ea"/>
                          <a:cs typeface="+mn-cs"/>
                        </a:rPr>
                        <a:t>S5-191222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en-US" sz="1400" b="0" i="0" u="none" strike="noStrike">
                          <a:solidFill>
                            <a:srgbClr val="000000"/>
                          </a:solidFill>
                          <a:effectLst/>
                          <a:latin typeface="+mn-lt"/>
                        </a:rPr>
                        <a:t>CR Rel-16 28.659 Correct PLMN ID Type in Solution Set Stage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295058">
                <a:tc>
                  <a:txBody>
                    <a:bodyPr/>
                    <a:lstStyle/>
                    <a:p>
                      <a:pPr marL="82550" indent="0" algn="l" fontAlgn="t"/>
                      <a:r>
                        <a:rPr lang="fr-FR" sz="1400" b="0" i="0" u="none" strike="noStrike" kern="1200" dirty="0" smtClean="0">
                          <a:solidFill>
                            <a:srgbClr val="000000"/>
                          </a:solidFill>
                          <a:effectLst/>
                          <a:latin typeface="+mn-lt"/>
                          <a:ea typeface="+mn-ea"/>
                          <a:cs typeface="+mn-cs"/>
                        </a:rPr>
                        <a:t>S5-191356</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95250" indent="0" algn="l" fontAlgn="t"/>
                      <a:r>
                        <a:rPr lang="fr-FR" sz="1400" b="0" i="0" u="none" strike="noStrike">
                          <a:solidFill>
                            <a:srgbClr val="000000"/>
                          </a:solidFill>
                          <a:effectLst/>
                          <a:latin typeface="+mn-lt"/>
                        </a:rPr>
                        <a:t>CR Rel-15 28541 Add NR attributes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95250" indent="0" algn="l" fontAlgn="t"/>
                      <a:r>
                        <a:rPr lang="fr-FR" sz="1400" b="0" i="0" u="none" strike="noStrike" dirty="0">
                          <a:solidFill>
                            <a:srgbClr val="000000"/>
                          </a:solidFill>
                          <a:effectLst/>
                          <a:latin typeface="+mn-lt"/>
                        </a:rPr>
                        <a:t>Ericsson </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295058">
                <a:tc>
                  <a:txBody>
                    <a:bodyPr/>
                    <a:lstStyle/>
                    <a:p>
                      <a:pPr marL="82550" indent="0" algn="l" fontAlgn="t"/>
                      <a:r>
                        <a:rPr lang="fr-FR" sz="1400" b="0" i="0" u="none" strike="noStrike" kern="1200" dirty="0" smtClean="0">
                          <a:solidFill>
                            <a:srgbClr val="000000"/>
                          </a:solidFill>
                          <a:effectLst/>
                          <a:latin typeface="+mn-lt"/>
                          <a:ea typeface="+mn-ea"/>
                          <a:cs typeface="+mn-cs"/>
                        </a:rPr>
                        <a:t>S5-191357</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95250" indent="0" algn="l" fontAlgn="t"/>
                      <a:r>
                        <a:rPr lang="en-US" sz="1400" b="0" i="0" u="none" strike="noStrike" dirty="0">
                          <a:solidFill>
                            <a:srgbClr val="000000"/>
                          </a:solidFill>
                          <a:effectLst/>
                          <a:latin typeface="+mn-lt"/>
                        </a:rPr>
                        <a:t>TS 28541 use of </a:t>
                      </a:r>
                      <a:r>
                        <a:rPr lang="en-US" sz="1400" b="0" i="0" u="none" strike="noStrike" dirty="0" err="1">
                          <a:solidFill>
                            <a:srgbClr val="000000"/>
                          </a:solidFill>
                          <a:effectLst/>
                          <a:latin typeface="+mn-lt"/>
                        </a:rPr>
                        <a:t>nCI</a:t>
                      </a:r>
                      <a:r>
                        <a:rPr lang="en-US" sz="1400" b="0" i="0" u="none" strike="noStrike" dirty="0">
                          <a:solidFill>
                            <a:srgbClr val="000000"/>
                          </a:solidFill>
                          <a:effectLst/>
                          <a:latin typeface="+mn-lt"/>
                        </a:rPr>
                        <a:t> and </a:t>
                      </a:r>
                      <a:r>
                        <a:rPr lang="en-US" sz="1400" b="0" i="0" u="none" strike="noStrike" dirty="0" err="1">
                          <a:solidFill>
                            <a:srgbClr val="000000"/>
                          </a:solidFill>
                          <a:effectLst/>
                          <a:latin typeface="+mn-lt"/>
                        </a:rPr>
                        <a:t>plmnIdList</a:t>
                      </a:r>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952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295058">
                <a:tc>
                  <a:txBody>
                    <a:bodyPr/>
                    <a:lstStyle/>
                    <a:p>
                      <a:pPr marL="82550" indent="0" algn="l" fontAlgn="t"/>
                      <a:r>
                        <a:rPr lang="fr-FR" sz="1400" b="0" i="0" u="none" strike="noStrike" kern="1200" dirty="0" smtClean="0">
                          <a:solidFill>
                            <a:srgbClr val="000000"/>
                          </a:solidFill>
                          <a:effectLst/>
                          <a:latin typeface="+mn-lt"/>
                          <a:ea typeface="+mn-ea"/>
                          <a:cs typeface="+mn-cs"/>
                        </a:rPr>
                        <a:t>S5-191359</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en-US" sz="1400" b="0" i="0" u="none" strike="noStrike" dirty="0">
                          <a:solidFill>
                            <a:srgbClr val="000000"/>
                          </a:solidFill>
                          <a:effectLst/>
                          <a:latin typeface="+mn-lt"/>
                        </a:rPr>
                        <a:t>Rel-15 CR TS 28.532 Correction of references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fr-FR" sz="1400" b="0" i="0" u="none" strike="noStrike" dirty="0">
                          <a:solidFill>
                            <a:srgbClr val="000000"/>
                          </a:solidFill>
                          <a:effectLst/>
                          <a:latin typeface="+mn-lt"/>
                        </a:rPr>
                        <a:t>Huawei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bl>
          </a:graphicData>
        </a:graphic>
      </p:graphicFrame>
    </p:spTree>
    <p:extLst>
      <p:ext uri="{BB962C8B-B14F-4D97-AF65-F5344CB8AC3E}">
        <p14:creationId xmlns:p14="http://schemas.microsoft.com/office/powerpoint/2010/main" val="3467774243"/>
      </p:ext>
    </p:extLst>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260349"/>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OAM&amp;P Maintenance and </a:t>
            </a:r>
            <a:r>
              <a:rPr lang="en-US" altLang="zh-CN" sz="3200" kern="0" dirty="0" smtClean="0">
                <a:solidFill>
                  <a:srgbClr val="FF0000"/>
                </a:solidFill>
                <a:latin typeface="Calibri"/>
                <a:cs typeface="+mj-cs"/>
              </a:rPr>
              <a:t>Rel-16 </a:t>
            </a:r>
            <a:r>
              <a:rPr lang="en-US" altLang="zh-CN" sz="3200" kern="0" dirty="0">
                <a:solidFill>
                  <a:srgbClr val="FF0000"/>
                </a:solidFill>
                <a:latin typeface="Calibri"/>
                <a:cs typeface="+mj-cs"/>
              </a:rPr>
              <a:t>small </a:t>
            </a:r>
            <a:r>
              <a:rPr lang="en-US" altLang="zh-CN" sz="3200" kern="0" dirty="0" smtClean="0">
                <a:solidFill>
                  <a:srgbClr val="FF0000"/>
                </a:solidFill>
                <a:latin typeface="Calibri"/>
                <a:cs typeface="+mj-cs"/>
              </a:rPr>
              <a:t>Enhancements</a:t>
            </a:r>
          </a:p>
          <a:p>
            <a:pPr algn="ctr">
              <a:defRPr/>
            </a:pPr>
            <a:r>
              <a:rPr lang="en-US" altLang="zh-CN" sz="2800" kern="0" dirty="0" smtClean="0">
                <a:solidFill>
                  <a:srgbClr val="FF0000"/>
                </a:solidFill>
                <a:latin typeface="Calibri"/>
                <a:cs typeface="+mj-cs"/>
              </a:rPr>
              <a:t>CRs for approval by SA5 closing plenary</a:t>
            </a:r>
            <a:r>
              <a:rPr lang="en-US" altLang="zh-CN" sz="2800" kern="0" dirty="0">
                <a:solidFill>
                  <a:srgbClr val="FF0000"/>
                </a:solidFill>
                <a:latin typeface="Calibri"/>
              </a:rPr>
              <a:t> </a:t>
            </a:r>
            <a:r>
              <a:rPr lang="en-US" altLang="zh-CN" sz="2800" kern="0" dirty="0" smtClean="0">
                <a:solidFill>
                  <a:srgbClr val="FF0000"/>
                </a:solidFill>
                <a:latin typeface="Calibri"/>
              </a:rPr>
              <a:t>(3/4)</a:t>
            </a:r>
            <a:endParaRPr lang="en-GB" altLang="zh-CN" sz="28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625101458"/>
              </p:ext>
            </p:extLst>
          </p:nvPr>
        </p:nvGraphicFramePr>
        <p:xfrm>
          <a:off x="423078" y="1635611"/>
          <a:ext cx="10972802" cy="3679749"/>
        </p:xfrm>
        <a:graphic>
          <a:graphicData uri="http://schemas.openxmlformats.org/drawingml/2006/table">
            <a:tbl>
              <a:tblPr/>
              <a:tblGrid>
                <a:gridCol w="1310188">
                  <a:extLst>
                    <a:ext uri="{9D8B030D-6E8A-4147-A177-3AD203B41FA5}">
                      <a16:colId xmlns="" xmlns:a16="http://schemas.microsoft.com/office/drawing/2014/main" val="20000"/>
                    </a:ext>
                  </a:extLst>
                </a:gridCol>
                <a:gridCol w="7356143">
                  <a:extLst>
                    <a:ext uri="{9D8B030D-6E8A-4147-A177-3AD203B41FA5}">
                      <a16:colId xmlns="" xmlns:a16="http://schemas.microsoft.com/office/drawing/2014/main" val="20001"/>
                    </a:ext>
                  </a:extLst>
                </a:gridCol>
                <a:gridCol w="2306471"/>
              </a:tblGrid>
              <a:tr h="729169">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295058">
                <a:tc>
                  <a:txBody>
                    <a:bodyPr/>
                    <a:lstStyle/>
                    <a:p>
                      <a:pPr marL="95250" indent="0" algn="l" fontAlgn="t"/>
                      <a:r>
                        <a:rPr lang="fr-FR" sz="1400" b="0" i="0" u="none" strike="noStrike" kern="1200" dirty="0" smtClean="0">
                          <a:solidFill>
                            <a:srgbClr val="000000"/>
                          </a:solidFill>
                          <a:effectLst/>
                          <a:latin typeface="+mn-lt"/>
                          <a:ea typeface="+mn-ea"/>
                          <a:cs typeface="+mn-cs"/>
                        </a:rPr>
                        <a:t>S5-191414</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95250" indent="0" algn="l" fontAlgn="t"/>
                      <a:r>
                        <a:rPr lang="en-US" sz="1400" b="0" i="0" u="none" strike="noStrike" dirty="0">
                          <a:solidFill>
                            <a:srgbClr val="000000"/>
                          </a:solidFill>
                          <a:effectLst/>
                          <a:latin typeface="+mn-lt"/>
                        </a:rPr>
                        <a:t>CR Rel-15 28.552 Revise performance measurements for UDM</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95250" indent="0" algn="l" fontAlgn="t"/>
                      <a:r>
                        <a:rPr lang="fr-FR" sz="1400" b="0" i="0" u="none" strike="noStrike" dirty="0" smtClean="0">
                          <a:solidFill>
                            <a:srgbClr val="000000"/>
                          </a:solidFill>
                          <a:effectLst/>
                          <a:latin typeface="+mn-lt"/>
                        </a:rPr>
                        <a:t>Huawei</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295058">
                <a:tc>
                  <a:txBody>
                    <a:bodyPr/>
                    <a:lstStyle/>
                    <a:p>
                      <a:pPr marL="82550" indent="0" algn="l" fontAlgn="t"/>
                      <a:r>
                        <a:rPr lang="fr-FR" sz="1400" b="0" i="0" u="none" strike="noStrike" kern="1200" dirty="0" smtClean="0">
                          <a:solidFill>
                            <a:srgbClr val="000000"/>
                          </a:solidFill>
                          <a:effectLst/>
                          <a:latin typeface="+mn-lt"/>
                          <a:ea typeface="+mn-ea"/>
                          <a:cs typeface="+mn-cs"/>
                        </a:rPr>
                        <a:t>S5-191419</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en-US" sz="1400" b="0" i="0" u="none" strike="noStrike" dirty="0">
                          <a:solidFill>
                            <a:srgbClr val="000000"/>
                          </a:solidFill>
                          <a:effectLst/>
                          <a:latin typeface="+mn-lt"/>
                        </a:rPr>
                        <a:t>CR Rel-15 28.552 Editorial clean-up</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fr-FR" sz="1400" b="0" i="0" u="none" strike="noStrike" dirty="0">
                          <a:solidFill>
                            <a:srgbClr val="000000"/>
                          </a:solidFill>
                          <a:effectLst/>
                          <a:latin typeface="+mn-lt"/>
                        </a:rPr>
                        <a:t>Intel</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295058">
                <a:tc>
                  <a:txBody>
                    <a:bodyPr/>
                    <a:lstStyle/>
                    <a:p>
                      <a:pPr marL="82550" indent="0" algn="l" fontAlgn="t"/>
                      <a:r>
                        <a:rPr lang="fr-FR" sz="1400" b="0" i="0" u="none" strike="noStrike" kern="1200" dirty="0" smtClean="0">
                          <a:solidFill>
                            <a:srgbClr val="000000"/>
                          </a:solidFill>
                          <a:effectLst/>
                          <a:latin typeface="+mn-lt"/>
                          <a:ea typeface="+mn-ea"/>
                          <a:cs typeface="+mn-cs"/>
                        </a:rPr>
                        <a:t>S5-191420</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en-US" sz="1400" b="0" i="0" u="none" strike="noStrike" dirty="0">
                          <a:solidFill>
                            <a:srgbClr val="000000"/>
                          </a:solidFill>
                          <a:effectLst/>
                          <a:latin typeface="+mn-lt"/>
                        </a:rPr>
                        <a:t>CR Rel-16 28.552 Editorial clean-up</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fr-FR" sz="1400" b="0" i="0" u="none" strike="noStrike" dirty="0">
                          <a:solidFill>
                            <a:srgbClr val="000000"/>
                          </a:solidFill>
                          <a:effectLst/>
                          <a:latin typeface="+mn-lt"/>
                        </a:rPr>
                        <a:t>Intel</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295058">
                <a:tc>
                  <a:txBody>
                    <a:bodyPr/>
                    <a:lstStyle/>
                    <a:p>
                      <a:pPr marL="82550" indent="0" algn="l" fontAlgn="t"/>
                      <a:r>
                        <a:rPr lang="fr-FR" sz="1400" b="0" i="0" u="none" strike="noStrike" kern="1200" dirty="0" smtClean="0">
                          <a:solidFill>
                            <a:srgbClr val="000000"/>
                          </a:solidFill>
                          <a:effectLst/>
                          <a:latin typeface="+mn-lt"/>
                          <a:ea typeface="+mn-ea"/>
                          <a:cs typeface="+mn-cs"/>
                        </a:rPr>
                        <a:t>S5-191421</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en-US" sz="1400" b="0" i="0" u="none" strike="noStrike" dirty="0">
                          <a:solidFill>
                            <a:srgbClr val="000000"/>
                          </a:solidFill>
                          <a:effectLst/>
                          <a:latin typeface="+mn-lt"/>
                        </a:rPr>
                        <a:t>CR Rel-11 28.658 Correct PLMN ID List Type </a:t>
                      </a:r>
                      <a:r>
                        <a:rPr lang="en-US" sz="1400" b="0" i="0" u="none" strike="noStrike" dirty="0" smtClean="0">
                          <a:solidFill>
                            <a:srgbClr val="000000"/>
                          </a:solidFill>
                          <a:effectLst/>
                          <a:latin typeface="+mn-lt"/>
                        </a:rPr>
                        <a:t>in </a:t>
                      </a:r>
                      <a:r>
                        <a:rPr lang="en-US" sz="1400" b="0" i="0" u="none" strike="noStrike" dirty="0">
                          <a:solidFill>
                            <a:srgbClr val="000000"/>
                          </a:solidFill>
                          <a:effectLst/>
                          <a:latin typeface="+mn-lt"/>
                        </a:rPr>
                        <a:t>Stage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295058">
                <a:tc>
                  <a:txBody>
                    <a:bodyPr/>
                    <a:lstStyle/>
                    <a:p>
                      <a:pPr marL="82550" indent="0" algn="l" fontAlgn="t"/>
                      <a:r>
                        <a:rPr lang="fr-FR" sz="1400" b="0" i="0" u="none" strike="noStrike" kern="1200" dirty="0" smtClean="0">
                          <a:solidFill>
                            <a:srgbClr val="000000"/>
                          </a:solidFill>
                          <a:effectLst/>
                          <a:latin typeface="+mn-lt"/>
                          <a:ea typeface="+mn-ea"/>
                          <a:cs typeface="+mn-cs"/>
                        </a:rPr>
                        <a:t>S5-191422</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en-US" sz="1400" b="0" i="0" u="none" strike="noStrike" dirty="0">
                          <a:solidFill>
                            <a:srgbClr val="000000"/>
                          </a:solidFill>
                          <a:effectLst/>
                          <a:latin typeface="+mn-lt"/>
                        </a:rPr>
                        <a:t>CR Rel-12 28.658 Correct PLMN ID List Type in </a:t>
                      </a:r>
                      <a:r>
                        <a:rPr lang="en-US" sz="1400" b="0" i="0" u="none" strike="noStrike" dirty="0" smtClean="0">
                          <a:solidFill>
                            <a:srgbClr val="000000"/>
                          </a:solidFill>
                          <a:effectLst/>
                          <a:latin typeface="+mn-lt"/>
                        </a:rPr>
                        <a:t>Stage </a:t>
                      </a:r>
                      <a:r>
                        <a:rPr lang="en-US" sz="1400" b="0" i="0" u="none" strike="noStrike" dirty="0">
                          <a:solidFill>
                            <a:srgbClr val="000000"/>
                          </a:solidFill>
                          <a:effectLst/>
                          <a:latin typeface="+mn-lt"/>
                        </a:rPr>
                        <a:t>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295058">
                <a:tc>
                  <a:txBody>
                    <a:bodyPr/>
                    <a:lstStyle/>
                    <a:p>
                      <a:pPr marL="82550" indent="0" algn="l" fontAlgn="t"/>
                      <a:r>
                        <a:rPr lang="fr-FR" sz="1400" b="0" i="0" u="none" strike="noStrike" kern="1200" dirty="0" smtClean="0">
                          <a:solidFill>
                            <a:srgbClr val="000000"/>
                          </a:solidFill>
                          <a:effectLst/>
                          <a:latin typeface="+mn-lt"/>
                          <a:ea typeface="+mn-ea"/>
                          <a:cs typeface="+mn-cs"/>
                        </a:rPr>
                        <a:t>S5-191423</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en-US" sz="1400" b="0" i="0" u="none" strike="noStrike" dirty="0">
                          <a:solidFill>
                            <a:srgbClr val="000000"/>
                          </a:solidFill>
                          <a:effectLst/>
                          <a:latin typeface="+mn-lt"/>
                        </a:rPr>
                        <a:t>CR Rel-13 28.658 Correct PLMN ID List Type in </a:t>
                      </a:r>
                      <a:r>
                        <a:rPr lang="en-US" sz="1400" b="0" i="0" u="none" strike="noStrike" dirty="0" smtClean="0">
                          <a:solidFill>
                            <a:srgbClr val="000000"/>
                          </a:solidFill>
                          <a:effectLst/>
                          <a:latin typeface="+mn-lt"/>
                        </a:rPr>
                        <a:t>Stage </a:t>
                      </a:r>
                      <a:r>
                        <a:rPr lang="en-US" sz="1400" b="0" i="0" u="none" strike="noStrike" dirty="0">
                          <a:solidFill>
                            <a:srgbClr val="000000"/>
                          </a:solidFill>
                          <a:effectLst/>
                          <a:latin typeface="+mn-lt"/>
                        </a:rPr>
                        <a:t>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295058">
                <a:tc>
                  <a:txBody>
                    <a:bodyPr/>
                    <a:lstStyle/>
                    <a:p>
                      <a:pPr marL="82550" indent="0" algn="l" fontAlgn="t"/>
                      <a:r>
                        <a:rPr lang="fr-FR" sz="1400" b="0" i="0" u="none" strike="noStrike" kern="1200" dirty="0" smtClean="0">
                          <a:solidFill>
                            <a:srgbClr val="000000"/>
                          </a:solidFill>
                          <a:effectLst/>
                          <a:latin typeface="+mn-lt"/>
                          <a:ea typeface="+mn-ea"/>
                          <a:cs typeface="+mn-cs"/>
                        </a:rPr>
                        <a:t>S5-191424</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en-US" sz="1400" b="0" i="0" u="none" strike="noStrike" dirty="0">
                          <a:solidFill>
                            <a:srgbClr val="000000"/>
                          </a:solidFill>
                          <a:effectLst/>
                          <a:latin typeface="+mn-lt"/>
                        </a:rPr>
                        <a:t>CR Rel-14 28.658 Correct PLMN ID List Type in </a:t>
                      </a:r>
                      <a:r>
                        <a:rPr lang="en-US" sz="1400" b="0" i="0" u="none" strike="noStrike" dirty="0" smtClean="0">
                          <a:solidFill>
                            <a:srgbClr val="000000"/>
                          </a:solidFill>
                          <a:effectLst/>
                          <a:latin typeface="+mn-lt"/>
                        </a:rPr>
                        <a:t>Stage </a:t>
                      </a:r>
                      <a:r>
                        <a:rPr lang="en-US" sz="1400" b="0" i="0" u="none" strike="noStrike" dirty="0">
                          <a:solidFill>
                            <a:srgbClr val="000000"/>
                          </a:solidFill>
                          <a:effectLst/>
                          <a:latin typeface="+mn-lt"/>
                        </a:rPr>
                        <a:t>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295058">
                <a:tc>
                  <a:txBody>
                    <a:bodyPr/>
                    <a:lstStyle/>
                    <a:p>
                      <a:pPr marL="82550" indent="0" algn="l" fontAlgn="t"/>
                      <a:r>
                        <a:rPr lang="fr-FR" sz="1400" b="0" i="0" u="none" strike="noStrike" kern="1200" dirty="0" smtClean="0">
                          <a:solidFill>
                            <a:srgbClr val="000000"/>
                          </a:solidFill>
                          <a:effectLst/>
                          <a:latin typeface="+mn-lt"/>
                          <a:ea typeface="+mn-ea"/>
                          <a:cs typeface="+mn-cs"/>
                        </a:rPr>
                        <a:t>S5-191425</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en-US" sz="1400" b="0" i="0" u="none" strike="noStrike" dirty="0">
                          <a:solidFill>
                            <a:srgbClr val="000000"/>
                          </a:solidFill>
                          <a:effectLst/>
                          <a:latin typeface="+mn-lt"/>
                        </a:rPr>
                        <a:t>CR Rel-15 28.658 Correct PLMN ID List Type in </a:t>
                      </a:r>
                      <a:r>
                        <a:rPr lang="en-US" sz="1400" b="0" i="0" u="none" strike="noStrike" dirty="0" smtClean="0">
                          <a:solidFill>
                            <a:srgbClr val="000000"/>
                          </a:solidFill>
                          <a:effectLst/>
                          <a:latin typeface="+mn-lt"/>
                        </a:rPr>
                        <a:t>Stage </a:t>
                      </a:r>
                      <a:r>
                        <a:rPr lang="en-US" sz="1400" b="0" i="0" u="none" strike="noStrike" dirty="0">
                          <a:solidFill>
                            <a:srgbClr val="000000"/>
                          </a:solidFill>
                          <a:effectLst/>
                          <a:latin typeface="+mn-lt"/>
                        </a:rPr>
                        <a:t>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295058">
                <a:tc>
                  <a:txBody>
                    <a:bodyPr/>
                    <a:lstStyle/>
                    <a:p>
                      <a:pPr marL="82550" indent="0" algn="l" fontAlgn="t"/>
                      <a:r>
                        <a:rPr lang="fr-FR" sz="1400" b="0" i="0" u="none" strike="noStrike" kern="1200" dirty="0" smtClean="0">
                          <a:solidFill>
                            <a:srgbClr val="000000"/>
                          </a:solidFill>
                          <a:effectLst/>
                          <a:latin typeface="+mn-lt"/>
                          <a:ea typeface="+mn-ea"/>
                          <a:cs typeface="+mn-cs"/>
                        </a:rPr>
                        <a:t>S5-191426</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en-US" sz="1400" b="0" i="0" u="none" strike="noStrike" dirty="0">
                          <a:solidFill>
                            <a:srgbClr val="000000"/>
                          </a:solidFill>
                          <a:effectLst/>
                          <a:latin typeface="+mn-lt"/>
                        </a:rPr>
                        <a:t>CR Rel-16 28.658 Correct PLMN ID List Type in </a:t>
                      </a:r>
                      <a:r>
                        <a:rPr lang="en-US" sz="1400" b="0" i="0" u="none" strike="noStrike" dirty="0" smtClean="0">
                          <a:solidFill>
                            <a:srgbClr val="000000"/>
                          </a:solidFill>
                          <a:effectLst/>
                          <a:latin typeface="+mn-lt"/>
                        </a:rPr>
                        <a:t>Stage </a:t>
                      </a:r>
                      <a:r>
                        <a:rPr lang="en-US" sz="1400" b="0" i="0" u="none" strike="noStrike" dirty="0">
                          <a:solidFill>
                            <a:srgbClr val="000000"/>
                          </a:solidFill>
                          <a:effectLst/>
                          <a:latin typeface="+mn-lt"/>
                        </a:rPr>
                        <a:t>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295058">
                <a:tc>
                  <a:txBody>
                    <a:bodyPr/>
                    <a:lstStyle/>
                    <a:p>
                      <a:pPr marL="82550" indent="0" algn="l" fontAlgn="t"/>
                      <a:r>
                        <a:rPr lang="fr-FR" sz="1400" b="0" i="0" u="none" strike="noStrike" kern="1200" dirty="0" smtClean="0">
                          <a:solidFill>
                            <a:srgbClr val="000000"/>
                          </a:solidFill>
                          <a:effectLst/>
                          <a:latin typeface="+mn-lt"/>
                          <a:ea typeface="+mn-ea"/>
                          <a:cs typeface="+mn-cs"/>
                        </a:rPr>
                        <a:t>S5-191427</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fr-FR" sz="1400" b="0" i="0" u="none" strike="noStrike" dirty="0">
                          <a:solidFill>
                            <a:srgbClr val="000000"/>
                          </a:solidFill>
                          <a:effectLst/>
                          <a:latin typeface="+mn-lt"/>
                        </a:rPr>
                        <a:t>Correction of </a:t>
                      </a:r>
                      <a:r>
                        <a:rPr lang="fr-FR" sz="1400" b="0" i="0" u="none" strike="noStrike" dirty="0" err="1">
                          <a:solidFill>
                            <a:srgbClr val="000000"/>
                          </a:solidFill>
                          <a:effectLst/>
                          <a:latin typeface="+mn-lt"/>
                        </a:rPr>
                        <a:t>references</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bl>
          </a:graphicData>
        </a:graphic>
      </p:graphicFrame>
    </p:spTree>
    <p:extLst>
      <p:ext uri="{BB962C8B-B14F-4D97-AF65-F5344CB8AC3E}">
        <p14:creationId xmlns:p14="http://schemas.microsoft.com/office/powerpoint/2010/main" val="1134288099"/>
      </p:ext>
    </p:extLst>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260349"/>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OAM&amp;P Maintenance and </a:t>
            </a:r>
            <a:r>
              <a:rPr lang="en-US" altLang="zh-CN" sz="3200" kern="0" dirty="0" smtClean="0">
                <a:solidFill>
                  <a:srgbClr val="FF0000"/>
                </a:solidFill>
                <a:latin typeface="Calibri"/>
                <a:cs typeface="+mj-cs"/>
              </a:rPr>
              <a:t>Rel-16 </a:t>
            </a:r>
            <a:r>
              <a:rPr lang="en-US" altLang="zh-CN" sz="3200" kern="0" dirty="0">
                <a:solidFill>
                  <a:srgbClr val="FF0000"/>
                </a:solidFill>
                <a:latin typeface="Calibri"/>
                <a:cs typeface="+mj-cs"/>
              </a:rPr>
              <a:t>small </a:t>
            </a:r>
            <a:r>
              <a:rPr lang="en-US" altLang="zh-CN" sz="3200" kern="0" dirty="0" smtClean="0">
                <a:solidFill>
                  <a:srgbClr val="FF0000"/>
                </a:solidFill>
                <a:latin typeface="Calibri"/>
                <a:cs typeface="+mj-cs"/>
              </a:rPr>
              <a:t>Enhancements</a:t>
            </a:r>
          </a:p>
          <a:p>
            <a:pPr algn="ctr">
              <a:defRPr/>
            </a:pPr>
            <a:r>
              <a:rPr lang="en-US" altLang="zh-CN" sz="2800" kern="0" dirty="0" smtClean="0">
                <a:solidFill>
                  <a:srgbClr val="FF0000"/>
                </a:solidFill>
                <a:latin typeface="Calibri"/>
                <a:cs typeface="+mj-cs"/>
              </a:rPr>
              <a:t>CRs for approval by SA5 closing plenary</a:t>
            </a:r>
            <a:r>
              <a:rPr lang="en-US" altLang="zh-CN" sz="2800" kern="0" dirty="0">
                <a:solidFill>
                  <a:srgbClr val="FF0000"/>
                </a:solidFill>
                <a:latin typeface="Calibri"/>
              </a:rPr>
              <a:t> </a:t>
            </a:r>
            <a:r>
              <a:rPr lang="en-US" altLang="zh-CN" sz="2800" kern="0" dirty="0" smtClean="0">
                <a:solidFill>
                  <a:srgbClr val="FF0000"/>
                </a:solidFill>
                <a:latin typeface="Calibri"/>
              </a:rPr>
              <a:t>(4/4)</a:t>
            </a:r>
            <a:endParaRPr lang="en-GB" altLang="zh-CN" sz="28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802354433"/>
              </p:ext>
            </p:extLst>
          </p:nvPr>
        </p:nvGraphicFramePr>
        <p:xfrm>
          <a:off x="423078" y="1881275"/>
          <a:ext cx="10972802" cy="3089633"/>
        </p:xfrm>
        <a:graphic>
          <a:graphicData uri="http://schemas.openxmlformats.org/drawingml/2006/table">
            <a:tbl>
              <a:tblPr/>
              <a:tblGrid>
                <a:gridCol w="1310188">
                  <a:extLst>
                    <a:ext uri="{9D8B030D-6E8A-4147-A177-3AD203B41FA5}">
                      <a16:colId xmlns="" xmlns:a16="http://schemas.microsoft.com/office/drawing/2014/main" val="20000"/>
                    </a:ext>
                  </a:extLst>
                </a:gridCol>
                <a:gridCol w="7356143">
                  <a:extLst>
                    <a:ext uri="{9D8B030D-6E8A-4147-A177-3AD203B41FA5}">
                      <a16:colId xmlns="" xmlns:a16="http://schemas.microsoft.com/office/drawing/2014/main" val="20001"/>
                    </a:ext>
                  </a:extLst>
                </a:gridCol>
                <a:gridCol w="2306471"/>
              </a:tblGrid>
              <a:tr h="729169">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295058">
                <a:tc>
                  <a:txBody>
                    <a:bodyPr/>
                    <a:lstStyle/>
                    <a:p>
                      <a:pPr marL="82550" indent="0" algn="l" fontAlgn="t"/>
                      <a:r>
                        <a:rPr lang="fr-FR" sz="1400" b="0" i="0" u="none" strike="noStrike" kern="1200" dirty="0" smtClean="0">
                          <a:solidFill>
                            <a:srgbClr val="000000"/>
                          </a:solidFill>
                          <a:effectLst/>
                          <a:latin typeface="+mn-lt"/>
                          <a:ea typeface="+mn-ea"/>
                          <a:cs typeface="+mn-cs"/>
                        </a:rPr>
                        <a:t>S5-191428</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en-US" sz="1400" b="0" i="0" u="none" strike="noStrike" dirty="0">
                          <a:solidFill>
                            <a:srgbClr val="000000"/>
                          </a:solidFill>
                          <a:effectLst/>
                          <a:latin typeface="+mn-lt"/>
                        </a:rPr>
                        <a:t>Removal of reference to a temporary joint working group</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295058">
                <a:tc>
                  <a:txBody>
                    <a:bodyPr/>
                    <a:lstStyle/>
                    <a:p>
                      <a:pPr marL="82550" indent="0" algn="l" fontAlgn="t"/>
                      <a:r>
                        <a:rPr lang="fr-FR" sz="1400" b="0" i="0" u="none" strike="noStrike" kern="1200" dirty="0" smtClean="0">
                          <a:solidFill>
                            <a:srgbClr val="000000"/>
                          </a:solidFill>
                          <a:effectLst/>
                          <a:latin typeface="+mn-lt"/>
                          <a:ea typeface="+mn-ea"/>
                          <a:cs typeface="+mn-cs"/>
                        </a:rPr>
                        <a:t>S5-191429</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en-US" sz="1400" b="0" i="0" u="none" strike="noStrike" dirty="0">
                          <a:solidFill>
                            <a:srgbClr val="000000"/>
                          </a:solidFill>
                          <a:effectLst/>
                          <a:latin typeface="+mn-lt"/>
                        </a:rPr>
                        <a:t>Removal of reference to a temporary joint working group</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295058">
                <a:tc>
                  <a:txBody>
                    <a:bodyPr/>
                    <a:lstStyle/>
                    <a:p>
                      <a:pPr marL="95250" indent="0" algn="l" fontAlgn="t"/>
                      <a:r>
                        <a:rPr lang="fr-FR" sz="1400" b="0" i="0" u="none" strike="noStrike" kern="1200" dirty="0" smtClean="0">
                          <a:solidFill>
                            <a:srgbClr val="000000"/>
                          </a:solidFill>
                          <a:effectLst/>
                          <a:latin typeface="+mn-lt"/>
                          <a:ea typeface="+mn-ea"/>
                          <a:cs typeface="+mn-cs"/>
                        </a:rPr>
                        <a:t>S5-191437</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95250" indent="0" algn="l" fontAlgn="t"/>
                      <a:r>
                        <a:rPr lang="en-US" sz="1400" b="0" i="0" u="none" strike="noStrike" dirty="0" smtClean="0">
                          <a:solidFill>
                            <a:srgbClr val="000000"/>
                          </a:solidFill>
                          <a:effectLst/>
                          <a:latin typeface="+mn-lt"/>
                        </a:rPr>
                        <a:t>Removal of reference to a temporary joint working group </a:t>
                      </a:r>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fr-FR" sz="1400" b="0" i="0" u="none" strike="noStrike" dirty="0" smtClean="0">
                          <a:solidFill>
                            <a:srgbClr val="000000"/>
                          </a:solidFill>
                          <a:effectLst/>
                          <a:latin typeface="+mn-lt"/>
                        </a:rPr>
                        <a:t>Ericsson</a:t>
                      </a:r>
                      <a:endParaRPr lang="fr-FR" sz="1400" b="0" i="0" u="none" strike="noStrike" dirty="0" smtClean="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295058">
                <a:tc>
                  <a:txBody>
                    <a:bodyPr/>
                    <a:lstStyle/>
                    <a:p>
                      <a:pPr marL="95250" indent="0" algn="l" fontAlgn="t"/>
                      <a:r>
                        <a:rPr lang="fr-FR" sz="1400" b="0" i="0" u="none" strike="noStrike" kern="1200" dirty="0" smtClean="0">
                          <a:solidFill>
                            <a:srgbClr val="000000"/>
                          </a:solidFill>
                          <a:effectLst/>
                          <a:latin typeface="+mn-lt"/>
                          <a:ea typeface="+mn-ea"/>
                          <a:cs typeface="+mn-cs"/>
                        </a:rPr>
                        <a:t>S5-191438</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95250" indent="0" algn="l" fontAlgn="t"/>
                      <a:r>
                        <a:rPr lang="en-US" sz="1400" b="0" i="0" u="none" strike="noStrike" dirty="0" smtClean="0">
                          <a:solidFill>
                            <a:srgbClr val="000000"/>
                          </a:solidFill>
                          <a:effectLst/>
                          <a:latin typeface="+mn-lt"/>
                        </a:rPr>
                        <a:t>Removal of reference to a temporary joint working group </a:t>
                      </a:r>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fr-FR" sz="1400" b="0" i="0" u="none" strike="noStrike" dirty="0" smtClean="0">
                          <a:solidFill>
                            <a:srgbClr val="000000"/>
                          </a:solidFill>
                          <a:effectLst/>
                          <a:latin typeface="+mn-lt"/>
                        </a:rPr>
                        <a:t>Ericsson</a:t>
                      </a:r>
                      <a:endParaRPr lang="fr-FR" sz="1400" b="0" i="0" u="none" strike="noStrike" dirty="0" smtClean="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295058">
                <a:tc>
                  <a:txBody>
                    <a:bodyPr/>
                    <a:lstStyle/>
                    <a:p>
                      <a:pPr marL="95250" indent="0" algn="l" fontAlgn="t"/>
                      <a:r>
                        <a:rPr lang="fr-FR" sz="1400" b="0" i="0" u="none" strike="noStrike" kern="1200" dirty="0" smtClean="0">
                          <a:solidFill>
                            <a:srgbClr val="000000"/>
                          </a:solidFill>
                          <a:effectLst/>
                          <a:latin typeface="+mn-lt"/>
                          <a:ea typeface="+mn-ea"/>
                          <a:cs typeface="+mn-cs"/>
                        </a:rPr>
                        <a:t>S5-191439</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95250" indent="0" algn="l" fontAlgn="t"/>
                      <a:r>
                        <a:rPr lang="en-US" sz="1400" b="0" i="0" u="none" strike="noStrike" dirty="0" smtClean="0">
                          <a:solidFill>
                            <a:srgbClr val="000000"/>
                          </a:solidFill>
                          <a:effectLst/>
                          <a:latin typeface="+mn-lt"/>
                        </a:rPr>
                        <a:t>Removal of reference to a temporary joint working group </a:t>
                      </a:r>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fr-FR" sz="1400" b="0" i="0" u="none" strike="noStrike" dirty="0" smtClean="0">
                          <a:solidFill>
                            <a:srgbClr val="000000"/>
                          </a:solidFill>
                          <a:effectLst/>
                          <a:latin typeface="+mn-lt"/>
                        </a:rPr>
                        <a:t>Ericsson</a:t>
                      </a:r>
                      <a:endParaRPr lang="fr-FR" sz="1400" b="0" i="0" u="none" strike="noStrike" dirty="0" smtClean="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295058">
                <a:tc>
                  <a:txBody>
                    <a:bodyPr/>
                    <a:lstStyle/>
                    <a:p>
                      <a:pPr marL="82550" indent="0" algn="l" fontAlgn="t"/>
                      <a:r>
                        <a:rPr lang="fr-FR" sz="1400" b="0" i="0" u="none" strike="noStrike" kern="1200" dirty="0" smtClean="0">
                          <a:solidFill>
                            <a:srgbClr val="000000"/>
                          </a:solidFill>
                          <a:effectLst/>
                          <a:latin typeface="+mn-lt"/>
                          <a:ea typeface="+mn-ea"/>
                          <a:cs typeface="+mn-cs"/>
                        </a:rPr>
                        <a:t>S5-191440</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en-US" sz="1400" b="0" i="0" u="none" strike="noStrike">
                          <a:solidFill>
                            <a:srgbClr val="000000"/>
                          </a:solidFill>
                          <a:effectLst/>
                          <a:latin typeface="+mn-lt"/>
                        </a:rPr>
                        <a:t>Rel-15 CR TS 28.541 Correct the definition for resourceSharingLevel</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fr-FR" sz="1400" b="0" i="0" u="none" strike="noStrike" dirty="0">
                          <a:solidFill>
                            <a:srgbClr val="000000"/>
                          </a:solidFill>
                          <a:effectLst/>
                          <a:latin typeface="+mn-lt"/>
                        </a:rPr>
                        <a:t>Huawei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295058">
                <a:tc>
                  <a:txBody>
                    <a:bodyPr/>
                    <a:lstStyle/>
                    <a:p>
                      <a:pPr marL="82550" indent="0" algn="l" fontAlgn="t"/>
                      <a:r>
                        <a:rPr lang="fr-FR" sz="1400" b="0" i="0" u="none" strike="noStrike" kern="1200" dirty="0" smtClean="0">
                          <a:solidFill>
                            <a:srgbClr val="000000"/>
                          </a:solidFill>
                          <a:effectLst/>
                          <a:latin typeface="+mn-lt"/>
                          <a:ea typeface="+mn-ea"/>
                          <a:cs typeface="+mn-cs"/>
                        </a:rPr>
                        <a:t>S5-191447</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en-US" sz="1400" b="0" i="0" u="none" strike="noStrike" dirty="0" smtClean="0">
                          <a:solidFill>
                            <a:srgbClr val="000000"/>
                          </a:solidFill>
                          <a:effectLst/>
                          <a:latin typeface="+mn-lt"/>
                        </a:rPr>
                        <a:t>Removal of reference to a temporary joint working group </a:t>
                      </a:r>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295058">
                <a:tc>
                  <a:txBody>
                    <a:bodyPr/>
                    <a:lstStyle/>
                    <a:p>
                      <a:pPr marL="82550" indent="0" algn="l" fontAlgn="t"/>
                      <a:r>
                        <a:rPr lang="fr-FR" sz="1400" b="0" i="0" u="none" strike="noStrike" kern="1200" dirty="0" smtClean="0">
                          <a:solidFill>
                            <a:srgbClr val="000000"/>
                          </a:solidFill>
                          <a:effectLst/>
                          <a:latin typeface="+mn-lt"/>
                          <a:ea typeface="+mn-ea"/>
                          <a:cs typeface="+mn-cs"/>
                        </a:rPr>
                        <a:t>S5-191494</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95250" indent="0" algn="l" fontAlgn="t"/>
                      <a:r>
                        <a:rPr lang="en-US" sz="1400" b="0" i="0" u="none" strike="noStrike" dirty="0">
                          <a:solidFill>
                            <a:srgbClr val="000000"/>
                          </a:solidFill>
                          <a:effectLst/>
                          <a:latin typeface="+mn-lt"/>
                        </a:rPr>
                        <a:t>CR Rel-15 28.554 Revise KPI subscribers of single network slice instance through UDM</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95250" indent="0" algn="l" fontAlgn="t"/>
                      <a:r>
                        <a:rPr lang="fr-FR" sz="1400" b="0" i="0" u="none" strike="noStrike" dirty="0" smtClean="0">
                          <a:solidFill>
                            <a:srgbClr val="000000"/>
                          </a:solidFill>
                          <a:effectLst/>
                          <a:latin typeface="+mn-lt"/>
                        </a:rPr>
                        <a:t>Huawei</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bl>
          </a:graphicData>
        </a:graphic>
      </p:graphicFrame>
    </p:spTree>
    <p:extLst>
      <p:ext uri="{BB962C8B-B14F-4D97-AF65-F5344CB8AC3E}">
        <p14:creationId xmlns:p14="http://schemas.microsoft.com/office/powerpoint/2010/main" val="2386341188"/>
      </p:ext>
    </p:extLst>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573206" y="260350"/>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smtClean="0">
                <a:solidFill>
                  <a:srgbClr val="FF0000"/>
                </a:solidFill>
                <a:latin typeface="Calibri"/>
                <a:cs typeface="+mj-cs"/>
              </a:rPr>
              <a:t>Documents endorsed by OA&amp;M SWG</a:t>
            </a:r>
          </a:p>
        </p:txBody>
      </p:sp>
      <p:graphicFrame>
        <p:nvGraphicFramePr>
          <p:cNvPr id="6" name="Group 76"/>
          <p:cNvGraphicFramePr>
            <a:graphicFrameLocks/>
          </p:cNvGraphicFramePr>
          <p:nvPr>
            <p:extLst>
              <p:ext uri="{D42A27DB-BD31-4B8C-83A1-F6EECF244321}">
                <p14:modId xmlns:p14="http://schemas.microsoft.com/office/powerpoint/2010/main" val="2129669254"/>
              </p:ext>
            </p:extLst>
          </p:nvPr>
        </p:nvGraphicFramePr>
        <p:xfrm>
          <a:off x="382137" y="1765742"/>
          <a:ext cx="11341289" cy="3010341"/>
        </p:xfrm>
        <a:graphic>
          <a:graphicData uri="http://schemas.openxmlformats.org/drawingml/2006/table">
            <a:tbl>
              <a:tblPr/>
              <a:tblGrid>
                <a:gridCol w="1242935">
                  <a:extLst>
                    <a:ext uri="{9D8B030D-6E8A-4147-A177-3AD203B41FA5}">
                      <a16:colId xmlns:a16="http://schemas.microsoft.com/office/drawing/2014/main" xmlns="" val="20000"/>
                    </a:ext>
                  </a:extLst>
                </a:gridCol>
                <a:gridCol w="7015703">
                  <a:extLst>
                    <a:ext uri="{9D8B030D-6E8A-4147-A177-3AD203B41FA5}">
                      <a16:colId xmlns:a16="http://schemas.microsoft.com/office/drawing/2014/main" xmlns="" val="20001"/>
                    </a:ext>
                  </a:extLst>
                </a:gridCol>
                <a:gridCol w="3082651"/>
              </a:tblGrid>
              <a:tr h="645638">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409433">
                <a:tc>
                  <a:txBody>
                    <a:bodyPr/>
                    <a:lstStyle/>
                    <a:p>
                      <a:pPr marL="82550" indent="0" algn="l" fontAlgn="t"/>
                      <a:r>
                        <a:rPr lang="fr-FR" sz="1400" b="0" i="0" u="none" strike="noStrike" dirty="0" smtClean="0">
                          <a:solidFill>
                            <a:srgbClr val="000000"/>
                          </a:solidFill>
                          <a:effectLst/>
                          <a:latin typeface="+mn-lt"/>
                        </a:rPr>
                        <a:t>S5-191224</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en-US" sz="1400" b="0" i="0" u="none" strike="noStrike" dirty="0" smtClean="0">
                          <a:solidFill>
                            <a:srgbClr val="000000"/>
                          </a:solidFill>
                          <a:effectLst/>
                          <a:latin typeface="+mn-lt"/>
                        </a:rPr>
                        <a:t>Discussion paper on stage 2 template for data types </a:t>
                      </a:r>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409433">
                <a:tc>
                  <a:txBody>
                    <a:bodyPr/>
                    <a:lstStyle/>
                    <a:p>
                      <a:pPr marL="82550" indent="0" algn="l" fontAlgn="t"/>
                      <a:r>
                        <a:rPr lang="fr-FR" sz="1400" b="0" i="0" u="none" strike="noStrike" dirty="0" smtClean="0">
                          <a:solidFill>
                            <a:srgbClr val="000000"/>
                          </a:solidFill>
                          <a:effectLst/>
                          <a:latin typeface="+mn-lt"/>
                        </a:rPr>
                        <a:t>S5-191265</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en-US" sz="1400" b="0" i="0" u="none" strike="noStrike" dirty="0" smtClean="0">
                          <a:solidFill>
                            <a:srgbClr val="000000"/>
                          </a:solidFill>
                          <a:effectLst/>
                          <a:latin typeface="+mn-lt"/>
                        </a:rPr>
                        <a:t>Discussion paper around Data Volume measurement for EE </a:t>
                      </a:r>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409433">
                <a:tc>
                  <a:txBody>
                    <a:bodyPr/>
                    <a:lstStyle/>
                    <a:p>
                      <a:pPr marL="82550" indent="0" algn="l" fontAlgn="t"/>
                      <a:r>
                        <a:rPr lang="fr-FR" sz="1400" b="0" i="0" u="none" strike="noStrike" dirty="0" smtClean="0">
                          <a:solidFill>
                            <a:srgbClr val="000000"/>
                          </a:solidFill>
                          <a:effectLst/>
                          <a:latin typeface="+mn-lt"/>
                        </a:rPr>
                        <a:t>S5-191339</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en-US" sz="1400" b="0" i="0" u="none" strike="noStrike" dirty="0">
                          <a:solidFill>
                            <a:srgbClr val="000000"/>
                          </a:solidFill>
                          <a:effectLst/>
                          <a:latin typeface="+mn-lt"/>
                        </a:rPr>
                        <a:t>Improvement of handling of revisions in OAM&amp;P SWG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fr-FR" sz="1400" b="0" i="0" u="none" strike="noStrike" dirty="0">
                          <a:solidFill>
                            <a:srgbClr val="000000"/>
                          </a:solidFill>
                          <a:effectLst/>
                          <a:latin typeface="+mn-lt"/>
                        </a:rPr>
                        <a:t>OAM&amp;P SWG chair</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409433">
                <a:tc>
                  <a:txBody>
                    <a:bodyPr/>
                    <a:lstStyle/>
                    <a:p>
                      <a:pPr marL="82550" indent="0" algn="l" fontAlgn="t"/>
                      <a:r>
                        <a:rPr lang="fr-FR" sz="1400" b="0" i="0" u="none" strike="noStrike" kern="1200" dirty="0" smtClean="0">
                          <a:solidFill>
                            <a:srgbClr val="000000"/>
                          </a:solidFill>
                          <a:effectLst/>
                          <a:latin typeface="+mn-lt"/>
                          <a:ea typeface="+mn-ea"/>
                          <a:cs typeface="+mn-cs"/>
                        </a:rPr>
                        <a:t>S5-191347</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en-US" sz="1400" b="0" i="0" u="none" strike="noStrike" dirty="0">
                          <a:solidFill>
                            <a:srgbClr val="000000"/>
                          </a:solidFill>
                          <a:effectLst/>
                          <a:latin typeface="+mn-lt"/>
                        </a:rPr>
                        <a:t>Discussion on a new Work Item proposal on integration of 3GPP and ONAP</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de-DE" sz="1400" b="0" i="0" u="none" strike="noStrike" dirty="0">
                          <a:solidFill>
                            <a:srgbClr val="000000"/>
                          </a:solidFill>
                          <a:effectLst/>
                          <a:latin typeface="+mn-lt"/>
                        </a:rPr>
                        <a:t>AT&amp;T, Deutsche Telekom, Ericsson, Huawei, Nokia, Orange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354842">
                <a:tc>
                  <a:txBody>
                    <a:bodyPr/>
                    <a:lstStyle/>
                    <a:p>
                      <a:pPr marL="95250" indent="0" algn="l" fontAlgn="t"/>
                      <a:r>
                        <a:rPr lang="fr-FR" sz="1400" b="0" i="0" u="none" strike="noStrike" kern="1200" dirty="0" smtClean="0">
                          <a:solidFill>
                            <a:srgbClr val="000000"/>
                          </a:solidFill>
                          <a:effectLst/>
                          <a:latin typeface="+mn-lt"/>
                          <a:ea typeface="+mn-ea"/>
                          <a:cs typeface="+mn-cs"/>
                        </a:rPr>
                        <a:t>S5-191418</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95250" indent="0" algn="l" fontAlgn="t"/>
                      <a:r>
                        <a:rPr lang="en-US" sz="1400" b="0" i="0" u="none" strike="noStrike" dirty="0" smtClean="0">
                          <a:solidFill>
                            <a:srgbClr val="000000"/>
                          </a:solidFill>
                          <a:effectLst/>
                          <a:latin typeface="+mn-lt"/>
                        </a:rPr>
                        <a:t>Discussion paper on stage 3 protocol for performance data streaming </a:t>
                      </a:r>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95250" indent="0" algn="l" fontAlgn="t"/>
                      <a:r>
                        <a:rPr lang="fr-FR" sz="1400" b="0" i="0" u="none" strike="noStrike" dirty="0" smtClean="0">
                          <a:solidFill>
                            <a:srgbClr val="000000"/>
                          </a:solidFill>
                          <a:effectLst/>
                          <a:latin typeface="+mn-lt"/>
                        </a:rPr>
                        <a:t>Intel</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r h="354842">
                <a:tc>
                  <a:txBody>
                    <a:bodyPr/>
                    <a:lstStyle/>
                    <a:p>
                      <a:pPr marL="82550" indent="0" algn="l" fontAlgn="t"/>
                      <a:r>
                        <a:rPr lang="fr-FR" sz="1400" b="0" i="0" u="none" strike="noStrike" dirty="0" smtClean="0">
                          <a:solidFill>
                            <a:srgbClr val="000000"/>
                          </a:solidFill>
                          <a:effectLst/>
                          <a:latin typeface="+mn-lt"/>
                        </a:rPr>
                        <a:t>S5-191245</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en-US" sz="1400" b="0" i="0" u="none" strike="noStrike" dirty="0" smtClean="0">
                          <a:solidFill>
                            <a:srgbClr val="000000"/>
                          </a:solidFill>
                          <a:effectLst/>
                          <a:latin typeface="+mn-lt"/>
                        </a:rPr>
                        <a:t>Discussion paper around KPI for DRB Accessibility </a:t>
                      </a:r>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825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r>
            </a:tbl>
          </a:graphicData>
        </a:graphic>
      </p:graphicFrame>
    </p:spTree>
    <p:extLst>
      <p:ext uri="{BB962C8B-B14F-4D97-AF65-F5344CB8AC3E}">
        <p14:creationId xmlns:p14="http://schemas.microsoft.com/office/powerpoint/2010/main" val="2526596947"/>
      </p:ext>
    </p:extLst>
  </p:cSld>
  <p:clrMapOvr>
    <a:masterClrMapping/>
  </p:clrMapOvr>
  <p:transition spd="slow"/>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116619</TotalTime>
  <Words>3077</Words>
  <Application>Microsoft Office PowerPoint</Application>
  <PresentationFormat>Personnalisé</PresentationFormat>
  <Paragraphs>741</Paragraphs>
  <Slides>33</Slides>
  <Notes>28</Notes>
  <HiddenSlides>0</HiddenSlides>
  <MMClips>0</MMClips>
  <ScaleCrop>false</ScaleCrop>
  <HeadingPairs>
    <vt:vector size="4" baseType="variant">
      <vt:variant>
        <vt:lpstr>Thème</vt:lpstr>
      </vt:variant>
      <vt:variant>
        <vt:i4>1</vt:i4>
      </vt:variant>
      <vt:variant>
        <vt:lpstr>Titres des diapositives</vt:lpstr>
      </vt:variant>
      <vt:variant>
        <vt:i4>33</vt:i4>
      </vt:variant>
    </vt:vector>
  </HeadingPairs>
  <TitlesOfParts>
    <vt:vector size="34" baseType="lpstr">
      <vt:lpstr>Office Theme</vt:lpstr>
      <vt:lpstr>    SA5 OAM&amp;P SWG Exec Report SA5#123, 21 – 25 January 2019 Montreal (Canada) </vt:lpstr>
      <vt:lpstr>Incoming LSs</vt:lpstr>
      <vt:lpstr>Outgoing LSs</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TRs / TSs to be sent to SA#83</vt:lpstr>
      <vt:lpstr>TRs / TSs to be sent to Edithelp</vt:lpstr>
      <vt:lpstr>Thank you!</vt:lpstr>
    </vt:vector>
  </TitlesOfParts>
  <Company>3GPP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USER2</cp:lastModifiedBy>
  <cp:revision>2620</cp:revision>
  <dcterms:created xsi:type="dcterms:W3CDTF">2008-08-30T09:32:10Z</dcterms:created>
  <dcterms:modified xsi:type="dcterms:W3CDTF">2019-01-25T17:58:39Z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1535117424</vt:lpwstr>
  </property>
</Properties>
</file>